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08" r:id="rId1"/>
    <p:sldMasterId id="2147483704" r:id="rId2"/>
    <p:sldMasterId id="2147485046" r:id="rId3"/>
    <p:sldMasterId id="2147485078" r:id="rId4"/>
    <p:sldMasterId id="2147485097" r:id="rId5"/>
  </p:sldMasterIdLst>
  <p:notesMasterIdLst>
    <p:notesMasterId r:id="rId50"/>
  </p:notesMasterIdLst>
  <p:handoutMasterIdLst>
    <p:handoutMasterId r:id="rId51"/>
  </p:handoutMasterIdLst>
  <p:sldIdLst>
    <p:sldId id="256" r:id="rId6"/>
    <p:sldId id="300" r:id="rId7"/>
    <p:sldId id="303" r:id="rId8"/>
    <p:sldId id="358" r:id="rId9"/>
    <p:sldId id="357" r:id="rId10"/>
    <p:sldId id="304" r:id="rId11"/>
    <p:sldId id="349" r:id="rId12"/>
    <p:sldId id="305" r:id="rId13"/>
    <p:sldId id="306" r:id="rId14"/>
    <p:sldId id="307" r:id="rId15"/>
    <p:sldId id="350" r:id="rId16"/>
    <p:sldId id="308" r:id="rId17"/>
    <p:sldId id="343" r:id="rId18"/>
    <p:sldId id="346" r:id="rId19"/>
    <p:sldId id="268" r:id="rId20"/>
    <p:sldId id="344" r:id="rId21"/>
    <p:sldId id="345" r:id="rId22"/>
    <p:sldId id="354" r:id="rId23"/>
    <p:sldId id="355" r:id="rId24"/>
    <p:sldId id="351" r:id="rId25"/>
    <p:sldId id="347" r:id="rId26"/>
    <p:sldId id="310" r:id="rId27"/>
    <p:sldId id="352" r:id="rId28"/>
    <p:sldId id="314" r:id="rId29"/>
    <p:sldId id="315" r:id="rId30"/>
    <p:sldId id="323" r:id="rId31"/>
    <p:sldId id="324" r:id="rId32"/>
    <p:sldId id="325" r:id="rId33"/>
    <p:sldId id="326" r:id="rId34"/>
    <p:sldId id="327" r:id="rId35"/>
    <p:sldId id="328" r:id="rId36"/>
    <p:sldId id="329" r:id="rId37"/>
    <p:sldId id="330" r:id="rId38"/>
    <p:sldId id="353" r:id="rId39"/>
    <p:sldId id="332" r:id="rId40"/>
    <p:sldId id="333" r:id="rId41"/>
    <p:sldId id="334" r:id="rId42"/>
    <p:sldId id="335" r:id="rId43"/>
    <p:sldId id="336" r:id="rId44"/>
    <p:sldId id="337" r:id="rId45"/>
    <p:sldId id="338" r:id="rId46"/>
    <p:sldId id="339" r:id="rId47"/>
    <p:sldId id="340" r:id="rId48"/>
    <p:sldId id="298"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2F6850-F50A-483B-890C-D9E818CE0FA6}">
          <p14:sldIdLst>
            <p14:sldId id="256"/>
            <p14:sldId id="300"/>
            <p14:sldId id="303"/>
            <p14:sldId id="358"/>
            <p14:sldId id="357"/>
          </p14:sldIdLst>
        </p14:section>
        <p14:section name="HW" id="{72D2513D-4EB1-4B43-86C0-2A10BA37104A}">
          <p14:sldIdLst>
            <p14:sldId id="304"/>
            <p14:sldId id="349"/>
            <p14:sldId id="305"/>
            <p14:sldId id="306"/>
            <p14:sldId id="307"/>
          </p14:sldIdLst>
        </p14:section>
        <p14:section name="AdaptiveUI" id="{9B728E87-F8A9-41DC-A920-44420E103780}">
          <p14:sldIdLst>
            <p14:sldId id="350"/>
            <p14:sldId id="308"/>
            <p14:sldId id="343"/>
            <p14:sldId id="346"/>
            <p14:sldId id="268"/>
            <p14:sldId id="344"/>
            <p14:sldId id="345"/>
            <p14:sldId id="354"/>
            <p14:sldId id="355"/>
          </p14:sldIdLst>
        </p14:section>
        <p14:section name="Packaging" id="{D5081A35-7059-4194-A869-94BE96DE0D96}">
          <p14:sldIdLst>
            <p14:sldId id="351"/>
            <p14:sldId id="347"/>
            <p14:sldId id="310"/>
          </p14:sldIdLst>
        </p14:section>
        <p14:section name="Scaling" id="{FCAC1CF5-BA91-420A-A538-E609F8D1033D}">
          <p14:sldIdLst>
            <p14:sldId id="352"/>
            <p14:sldId id="314"/>
            <p14:sldId id="315"/>
            <p14:sldId id="323"/>
            <p14:sldId id="324"/>
            <p14:sldId id="325"/>
            <p14:sldId id="326"/>
            <p14:sldId id="327"/>
            <p14:sldId id="328"/>
            <p14:sldId id="329"/>
            <p14:sldId id="330"/>
          </p14:sldIdLst>
        </p14:section>
        <p14:section name="Multi-screen" id="{AA0EC114-DF50-46B5-A85B-B5B6701D8D3E}">
          <p14:sldIdLst>
            <p14:sldId id="353"/>
            <p14:sldId id="332"/>
            <p14:sldId id="333"/>
            <p14:sldId id="334"/>
            <p14:sldId id="335"/>
            <p14:sldId id="336"/>
            <p14:sldId id="337"/>
            <p14:sldId id="338"/>
            <p14:sldId id="339"/>
            <p14:sldId id="340"/>
          </p14:sldIdLst>
        </p14:section>
        <p14:section name="Finish" id="{DD7CFF88-8009-4496-80CC-78275C733D75}">
          <p14:sldIdLst>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3784" autoAdjust="0"/>
  </p:normalViewPr>
  <p:slideViewPr>
    <p:cSldViewPr snapToGrid="0">
      <p:cViewPr varScale="1">
        <p:scale>
          <a:sx n="65" d="100"/>
          <a:sy n="65" d="100"/>
        </p:scale>
        <p:origin x="1179" y="38"/>
      </p:cViewPr>
      <p:guideLst/>
    </p:cSldViewPr>
  </p:slideViewPr>
  <p:notesTextViewPr>
    <p:cViewPr>
      <p:scale>
        <a:sx n="150" d="100"/>
        <a:sy n="150" d="100"/>
      </p:scale>
      <p:origin x="0" y="0"/>
    </p:cViewPr>
  </p:notesTextViewPr>
  <p:sorterViewPr>
    <p:cViewPr>
      <p:scale>
        <a:sx n="130" d="100"/>
        <a:sy n="130" d="100"/>
      </p:scale>
      <p:origin x="0" y="-27151"/>
    </p:cViewPr>
  </p:sorterViewPr>
  <p:notesViewPr>
    <p:cSldViewPr snapToGrid="0">
      <p:cViewPr varScale="1">
        <p:scale>
          <a:sx n="95" d="100"/>
          <a:sy n="95" d="100"/>
        </p:scale>
        <p:origin x="27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12/10/2015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12/10/2015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a:t>
            </a:fld>
            <a:endParaRPr lang="en-US"/>
          </a:p>
        </p:txBody>
      </p:sp>
    </p:spTree>
    <p:extLst>
      <p:ext uri="{BB962C8B-B14F-4D97-AF65-F5344CB8AC3E}">
        <p14:creationId xmlns:p14="http://schemas.microsoft.com/office/powerpoint/2010/main" val="108135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079C3B8-7366-4A44-A34B-3977080C19E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12/10/2015</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258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580886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12/10/2015 10:04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69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102658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latin typeface="Calibri"/>
              </a:rPr>
              <a:t>show </a:t>
            </a:r>
            <a:r>
              <a:rPr lang="en-US" dirty="0">
                <a:latin typeface="Calibri"/>
              </a:rPr>
              <a:t>VS adaptive </a:t>
            </a:r>
            <a:r>
              <a:rPr lang="en-US" dirty="0" smtClean="0">
                <a:latin typeface="Calibri"/>
              </a:rPr>
              <a:t>app on phone, move to external display</a:t>
            </a:r>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4216531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405666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2595147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3989524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point: navigating to specific page based on size rather than device family</a:t>
            </a:r>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3577634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079C3B8-7366-4A44-A34B-3977080C19E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12/10/2015</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096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D9579B-87F8-4CA0-AAD4-FDF022D4DD10}"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48903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751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Add namespace to package tag</a:t>
            </a:r>
          </a:p>
          <a:p>
            <a:pPr marL="171450" indent="-171450">
              <a:buFontTx/>
              <a:buChar char="-"/>
            </a:pPr>
            <a:r>
              <a:rPr lang="en-US" dirty="0" smtClean="0"/>
              <a:t>Set</a:t>
            </a:r>
            <a:r>
              <a:rPr lang="en-US" baseline="0" dirty="0" smtClean="0"/>
              <a:t> “true/false” restriction value in your application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66803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079C3B8-7366-4A44-A34B-3977080C19E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12/10/2015</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58899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80357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817CAD-5FF3-4126-B21C-5860BF75EB5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77395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D9579B-87F8-4CA0-AAD4-FDF022D4DD10}"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449782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D9579B-87F8-4CA0-AAD4-FDF022D4DD10}"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473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D9579B-87F8-4CA0-AAD4-FDF022D4DD10}"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05661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56202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993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99587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817825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53491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348266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079C3B8-7366-4A44-A34B-3977080C19E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12/10/2015</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19463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50601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30095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247331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151481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850502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07831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outlook</a:t>
            </a:r>
          </a:p>
          <a:p>
            <a:r>
              <a:rPr lang="en-US" dirty="0" smtClean="0"/>
              <a:t>Sales doc</a:t>
            </a:r>
          </a:p>
          <a:p>
            <a:r>
              <a:rPr lang="en-US" dirty="0" smtClean="0"/>
              <a:t>Send text</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2525226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31814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728226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t>
            </a:r>
            <a:r>
              <a:rPr lang="en-US" baseline="0" dirty="0" err="1" smtClean="0"/>
              <a:t>ppt</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02340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44</a:t>
            </a:fld>
            <a:endParaRPr lang="en-US"/>
          </a:p>
        </p:txBody>
      </p:sp>
    </p:spTree>
    <p:extLst>
      <p:ext uri="{BB962C8B-B14F-4D97-AF65-F5344CB8AC3E}">
        <p14:creationId xmlns:p14="http://schemas.microsoft.com/office/powerpoint/2010/main" val="155680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641955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60672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67518">
              <a:buFontTx/>
              <a:buChar char="-"/>
              <a:defRPr/>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6946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12/10/2015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7369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17014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905780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5"/>
            </a:lvl1pPr>
          </a:lstStyle>
          <a:p>
            <a:r>
              <a:rPr lang="en-US" smtClean="0"/>
              <a:t>Click to edit Master title style</a:t>
            </a:r>
            <a:endParaRPr lang="en-US"/>
          </a:p>
        </p:txBody>
      </p:sp>
      <p:sp>
        <p:nvSpPr>
          <p:cNvPr id="3" name="Subtitle 2"/>
          <p:cNvSpPr>
            <a:spLocks noGrp="1"/>
          </p:cNvSpPr>
          <p:nvPr>
            <p:ph type="subTitle" idx="1"/>
          </p:nvPr>
        </p:nvSpPr>
        <p:spPr>
          <a:xfrm>
            <a:off x="1524000" y="3602040"/>
            <a:ext cx="9144000" cy="517065"/>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3" y="6356353"/>
            <a:ext cx="2743200" cy="365125"/>
          </a:xfrm>
          <a:prstGeom prst="rect">
            <a:avLst/>
          </a:prstGeom>
        </p:spPr>
        <p:txBody>
          <a:bodyPr/>
          <a:lstStyle/>
          <a:p>
            <a:pPr defTabSz="914016"/>
            <a:fld id="{CC11B7FC-13CC-4CFD-8C54-87BAF3CE1C5F}" type="datetimeFigureOut">
              <a:rPr lang="en-US" smtClean="0">
                <a:solidFill>
                  <a:prstClr val="black">
                    <a:tint val="75000"/>
                  </a:prstClr>
                </a:solidFill>
              </a:rPr>
              <a:pPr defTabSz="914016"/>
              <a:t>12/10/2015</a:t>
            </a:fld>
            <a:endParaRPr lang="en-US" dirty="0">
              <a:solidFill>
                <a:prstClr val="black">
                  <a:tint val="75000"/>
                </a:prstClr>
              </a:solidFill>
            </a:endParaRP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914016"/>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914016"/>
            <a:fld id="{9DE26D35-D460-4D90-BFE6-1BE459635645}" type="slidenum">
              <a:rPr lang="en-US" smtClean="0">
                <a:solidFill>
                  <a:prstClr val="black">
                    <a:tint val="75000"/>
                  </a:prstClr>
                </a:solidFill>
              </a:rPr>
              <a:pPr defTabSz="914016"/>
              <a:t>‹#›</a:t>
            </a:fld>
            <a:endParaRPr lang="en-US" dirty="0">
              <a:solidFill>
                <a:prstClr val="black">
                  <a:tint val="75000"/>
                </a:prstClr>
              </a:solidFill>
            </a:endParaRPr>
          </a:p>
        </p:txBody>
      </p:sp>
    </p:spTree>
    <p:extLst>
      <p:ext uri="{BB962C8B-B14F-4D97-AF65-F5344CB8AC3E}">
        <p14:creationId xmlns:p14="http://schemas.microsoft.com/office/powerpoint/2010/main" val="18785231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9991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78673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337505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424920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203677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706382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0710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37663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08449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06080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50478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722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72238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4114926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36892100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401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767938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862862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9250452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901817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30036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549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1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09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153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33045804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2714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006003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458256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80594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smtClean="0"/>
              <a:t>Click to edit Master title style</a:t>
            </a:r>
            <a:endParaRPr lang="en-US" dirty="0"/>
          </a:p>
        </p:txBody>
      </p:sp>
    </p:spTree>
    <p:extLst>
      <p:ext uri="{BB962C8B-B14F-4D97-AF65-F5344CB8AC3E}">
        <p14:creationId xmlns:p14="http://schemas.microsoft.com/office/powerpoint/2010/main" val="31561525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303321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smtClean="0"/>
              <a:t>Click to edit Master title style</a:t>
            </a:r>
            <a:endParaRPr lang="en-US" dirty="0"/>
          </a:p>
        </p:txBody>
      </p:sp>
    </p:spTree>
    <p:extLst>
      <p:ext uri="{BB962C8B-B14F-4D97-AF65-F5344CB8AC3E}">
        <p14:creationId xmlns:p14="http://schemas.microsoft.com/office/powerpoint/2010/main" val="3845031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277025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26211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67119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30171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19114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97582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97503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824444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92223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894762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71226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15102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195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327953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390218691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59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077747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5258452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649455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692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5862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505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901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633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298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0316825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7326888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313"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7208770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smtClean="0"/>
              <a:t>Click to edit Master title style</a:t>
            </a:r>
            <a:endParaRPr lang="en-US" dirty="0"/>
          </a:p>
        </p:txBody>
      </p:sp>
    </p:spTree>
    <p:extLst>
      <p:ext uri="{BB962C8B-B14F-4D97-AF65-F5344CB8AC3E}">
        <p14:creationId xmlns:p14="http://schemas.microsoft.com/office/powerpoint/2010/main" val="289160782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3002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5"/>
            </a:lvl1pPr>
          </a:lstStyle>
          <a:p>
            <a:r>
              <a:rPr lang="en-US" smtClean="0"/>
              <a:t>Click to edit Master title style</a:t>
            </a:r>
            <a:endParaRPr lang="en-US"/>
          </a:p>
        </p:txBody>
      </p:sp>
      <p:sp>
        <p:nvSpPr>
          <p:cNvPr id="3" name="Subtitle 2"/>
          <p:cNvSpPr>
            <a:spLocks noGrp="1"/>
          </p:cNvSpPr>
          <p:nvPr>
            <p:ph type="subTitle" idx="1"/>
          </p:nvPr>
        </p:nvSpPr>
        <p:spPr>
          <a:xfrm>
            <a:off x="1524000" y="3602040"/>
            <a:ext cx="9144000" cy="517065"/>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3" y="6356353"/>
            <a:ext cx="2743200" cy="365125"/>
          </a:xfrm>
          <a:prstGeom prst="rect">
            <a:avLst/>
          </a:prstGeom>
        </p:spPr>
        <p:txBody>
          <a:bodyPr/>
          <a:lstStyle/>
          <a:p>
            <a:pPr defTabSz="914016"/>
            <a:fld id="{CC11B7FC-13CC-4CFD-8C54-87BAF3CE1C5F}" type="datetimeFigureOut">
              <a:rPr lang="en-US" smtClean="0">
                <a:solidFill>
                  <a:prstClr val="black">
                    <a:tint val="75000"/>
                  </a:prstClr>
                </a:solidFill>
              </a:rPr>
              <a:pPr defTabSz="914016"/>
              <a:t>12/10/2015</a:t>
            </a:fld>
            <a:endParaRPr lang="en-US" dirty="0">
              <a:solidFill>
                <a:prstClr val="black">
                  <a:tint val="75000"/>
                </a:prstClr>
              </a:solidFill>
            </a:endParaRPr>
          </a:p>
        </p:txBody>
      </p:sp>
      <p:sp>
        <p:nvSpPr>
          <p:cNvPr id="5" name="Footer Placeholder 4"/>
          <p:cNvSpPr>
            <a:spLocks noGrp="1"/>
          </p:cNvSpPr>
          <p:nvPr>
            <p:ph type="ftr" sz="quarter" idx="11"/>
          </p:nvPr>
        </p:nvSpPr>
        <p:spPr>
          <a:xfrm>
            <a:off x="4038600" y="6356353"/>
            <a:ext cx="4114800" cy="365125"/>
          </a:xfrm>
          <a:prstGeom prst="rect">
            <a:avLst/>
          </a:prstGeom>
        </p:spPr>
        <p:txBody>
          <a:bodyPr/>
          <a:lstStyle/>
          <a:p>
            <a:pPr defTabSz="914016"/>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914016"/>
            <a:fld id="{9DE26D35-D460-4D90-BFE6-1BE459635645}" type="slidenum">
              <a:rPr lang="en-US" smtClean="0">
                <a:solidFill>
                  <a:prstClr val="black">
                    <a:tint val="75000"/>
                  </a:prstClr>
                </a:solidFill>
              </a:rPr>
              <a:pPr defTabSz="914016"/>
              <a:t>‹#›</a:t>
            </a:fld>
            <a:endParaRPr lang="en-US" dirty="0">
              <a:solidFill>
                <a:prstClr val="black">
                  <a:tint val="75000"/>
                </a:prstClr>
              </a:solidFill>
            </a:endParaRPr>
          </a:p>
        </p:txBody>
      </p:sp>
    </p:spTree>
    <p:extLst>
      <p:ext uri="{BB962C8B-B14F-4D97-AF65-F5344CB8AC3E}">
        <p14:creationId xmlns:p14="http://schemas.microsoft.com/office/powerpoint/2010/main" val="33562713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354190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30" tIns="44814" rIns="89630" bIns="44814" numCol="1" anchor="t" anchorCtr="0" compatLnSpc="1">
            <a:prstTxWarp prst="textNoShape">
              <a:avLst/>
            </a:prstTxWarp>
          </a:bodyPr>
          <a:lstStyle/>
          <a:p>
            <a:pPr defTabSz="914192"/>
            <a:endParaRPr lang="en-US" sz="1765" dirty="0">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538088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93836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142692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smtClean="0"/>
              <a:t>Click to edit Master title style</a:t>
            </a:r>
            <a:endParaRPr lang="en-US" dirty="0"/>
          </a:p>
        </p:txBody>
      </p:sp>
    </p:spTree>
    <p:extLst>
      <p:ext uri="{BB962C8B-B14F-4D97-AF65-F5344CB8AC3E}">
        <p14:creationId xmlns:p14="http://schemas.microsoft.com/office/powerpoint/2010/main" val="373730955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7780247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060496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194287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85"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3633354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smtClean="0"/>
              <a:t>Click to edit Master text styles</a:t>
            </a:r>
          </a:p>
          <a:p>
            <a:pPr marL="0" lvl="1" indent="0" algn="l" defTabSz="895985" rtl="0" eaLnBrk="1" latinLnBrk="0" hangingPunct="1">
              <a:spcBef>
                <a:spcPct val="20000"/>
              </a:spcBef>
              <a:spcAft>
                <a:spcPts val="800"/>
              </a:spcAft>
              <a:buFont typeface="Arial" pitchFamily="34" charset="0"/>
              <a:buNone/>
            </a:pPr>
            <a:r>
              <a:rPr lang="en-US" smtClean="0"/>
              <a:t>Second level</a:t>
            </a:r>
          </a:p>
          <a:p>
            <a:pPr marL="0" lvl="2" indent="0" algn="l" defTabSz="895985"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52154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4396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30" tIns="44814" rIns="89630" bIns="44814" numCol="1" anchor="t" anchorCtr="0" compatLnSpc="1">
            <a:prstTxWarp prst="textNoShape">
              <a:avLst/>
            </a:prstTxWarp>
          </a:bodyPr>
          <a:lstStyle/>
          <a:p>
            <a:pPr defTabSz="914192"/>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62975000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6" y="3085695"/>
            <a:ext cx="3227129" cy="687975"/>
          </a:xfrm>
          <a:prstGeom prst="rect">
            <a:avLst/>
          </a:prstGeom>
        </p:spPr>
      </p:pic>
    </p:spTree>
    <p:extLst>
      <p:ext uri="{BB962C8B-B14F-4D97-AF65-F5344CB8AC3E}">
        <p14:creationId xmlns:p14="http://schemas.microsoft.com/office/powerpoint/2010/main" val="9953899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0072038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376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19079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image" Target="../media/image4.png"/><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4.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6" r:id="rId2"/>
    <p:sldLayoutId id="2147485040" r:id="rId3"/>
    <p:sldLayoutId id="2147485017" r:id="rId4"/>
    <p:sldLayoutId id="2147485018" r:id="rId5"/>
    <p:sldLayoutId id="2147485019" r:id="rId6"/>
    <p:sldLayoutId id="2147485020" r:id="rId7"/>
    <p:sldLayoutId id="2147485021" r:id="rId8"/>
    <p:sldLayoutId id="2147483725" r:id="rId9"/>
    <p:sldLayoutId id="2147485022" r:id="rId10"/>
    <p:sldLayoutId id="2147485023" r:id="rId11"/>
    <p:sldLayoutId id="2147485024" r:id="rId12"/>
    <p:sldLayoutId id="2147485025" r:id="rId13"/>
    <p:sldLayoutId id="2147485026" r:id="rId14"/>
    <p:sldLayoutId id="2147485027" r:id="rId15"/>
    <p:sldLayoutId id="2147485028" r:id="rId16"/>
    <p:sldLayoutId id="2147485029" r:id="rId17"/>
    <p:sldLayoutId id="2147485030" r:id="rId18"/>
    <p:sldLayoutId id="2147485031" r:id="rId19"/>
    <p:sldLayoutId id="2147485032" r:id="rId20"/>
    <p:sldLayoutId id="2147485037" r:id="rId21"/>
    <p:sldLayoutId id="2147485043" r:id="rId22"/>
    <p:sldLayoutId id="2147485044" r:id="rId23"/>
    <p:sldLayoutId id="214748504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5041" r:id="rId27"/>
    <p:sldLayoutId id="2147485042"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36133404"/>
      </p:ext>
    </p:extLst>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 id="2147485058" r:id="rId12"/>
    <p:sldLayoutId id="2147485059" r:id="rId13"/>
    <p:sldLayoutId id="2147485060" r:id="rId14"/>
    <p:sldLayoutId id="2147485061" r:id="rId15"/>
    <p:sldLayoutId id="2147485062" r:id="rId16"/>
    <p:sldLayoutId id="2147485063" r:id="rId17"/>
    <p:sldLayoutId id="2147485064" r:id="rId18"/>
    <p:sldLayoutId id="2147485065" r:id="rId19"/>
    <p:sldLayoutId id="2147485066" r:id="rId20"/>
    <p:sldLayoutId id="2147485067" r:id="rId21"/>
    <p:sldLayoutId id="2147485068" r:id="rId22"/>
    <p:sldLayoutId id="2147485069" r:id="rId23"/>
    <p:sldLayoutId id="2147485070" r:id="rId24"/>
    <p:sldLayoutId id="2147485071" r:id="rId25"/>
    <p:sldLayoutId id="2147485072" r:id="rId26"/>
    <p:sldLayoutId id="2147485073" r:id="rId27"/>
    <p:sldLayoutId id="2147485074" r:id="rId28"/>
    <p:sldLayoutId id="2147485075" r:id="rId29"/>
    <p:sldLayoutId id="2147485076" r:id="rId30"/>
    <p:sldLayoutId id="2147485077"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0577210"/>
      </p:ext>
    </p:extLst>
  </p:cSld>
  <p:clrMap bg1="lt1" tx1="dk1" bg2="lt2" tx2="dk2" accent1="accent1" accent2="accent2" accent3="accent3" accent4="accent4" accent5="accent5" accent6="accent6" hlink="hlink" folHlink="folHlink"/>
  <p:sldLayoutIdLst>
    <p:sldLayoutId id="2147485079" r:id="rId1"/>
    <p:sldLayoutId id="2147485080" r:id="rId2"/>
    <p:sldLayoutId id="2147485081" r:id="rId3"/>
    <p:sldLayoutId id="2147485082" r:id="rId4"/>
    <p:sldLayoutId id="2147485083" r:id="rId5"/>
    <p:sldLayoutId id="2147485084" r:id="rId6"/>
    <p:sldLayoutId id="2147485085" r:id="rId7"/>
    <p:sldLayoutId id="2147485086" r:id="rId8"/>
    <p:sldLayoutId id="2147485087" r:id="rId9"/>
    <p:sldLayoutId id="2147485088" r:id="rId10"/>
    <p:sldLayoutId id="2147485089" r:id="rId11"/>
    <p:sldLayoutId id="2147485090" r:id="rId12"/>
    <p:sldLayoutId id="2147485091" r:id="rId13"/>
    <p:sldLayoutId id="2147485092" r:id="rId14"/>
    <p:sldLayoutId id="2147485093" r:id="rId15"/>
    <p:sldLayoutId id="2147485094" r:id="rId16"/>
    <p:sldLayoutId id="2147485095" r:id="rId17"/>
    <p:sldLayoutId id="2147485096"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66183667"/>
      </p:ext>
    </p:extLst>
  </p:cSld>
  <p:clrMap bg1="lt1" tx1="dk1" bg2="lt2" tx2="dk2" accent1="accent1" accent2="accent2" accent3="accent3" accent4="accent4" accent5="accent5" accent6="accent6" hlink="hlink" folHlink="folHlink"/>
  <p:sldLayoutIdLst>
    <p:sldLayoutId id="2147485098" r:id="rId1"/>
    <p:sldLayoutId id="2147485099" r:id="rId2"/>
    <p:sldLayoutId id="2147485100" r:id="rId3"/>
    <p:sldLayoutId id="2147485101" r:id="rId4"/>
    <p:sldLayoutId id="2147485102" r:id="rId5"/>
    <p:sldLayoutId id="2147485103" r:id="rId6"/>
    <p:sldLayoutId id="2147485104" r:id="rId7"/>
    <p:sldLayoutId id="2147485105" r:id="rId8"/>
    <p:sldLayoutId id="2147485106" r:id="rId9"/>
    <p:sldLayoutId id="2147485107" r:id="rId10"/>
    <p:sldLayoutId id="2147485108" r:id="rId11"/>
    <p:sldLayoutId id="2147485109" r:id="rId12"/>
    <p:sldLayoutId id="2147485110" r:id="rId13"/>
    <p:sldLayoutId id="2147485111" r:id="rId14"/>
    <p:sldLayoutId id="2147485112" r:id="rId15"/>
    <p:sldLayoutId id="2147485113" r:id="rId16"/>
    <p:sldLayoutId id="2147485114" r:id="rId17"/>
    <p:sldLayoutId id="2147485115" r:id="rId18"/>
    <p:sldLayoutId id="2147485116" r:id="rId19"/>
    <p:sldLayoutId id="2147485117" r:id="rId20"/>
    <p:sldLayoutId id="2147485118" r:id="rId21"/>
    <p:sldLayoutId id="2147485119" r:id="rId22"/>
    <p:sldLayoutId id="2147485120" r:id="rId23"/>
    <p:sldLayoutId id="2147485121" r:id="rId24"/>
    <p:sldLayoutId id="2147485122" r:id="rId25"/>
    <p:sldLayoutId id="2147485123" r:id="rId26"/>
    <p:sldLayoutId id="2147485124" r:id="rId27"/>
    <p:sldLayoutId id="214748512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9.wmf"/><Relationship Id="rId3" Type="http://schemas.openxmlformats.org/officeDocument/2006/relationships/notesSlide" Target="../notesSlides/notesSlide16.xml"/><Relationship Id="rId7" Type="http://schemas.openxmlformats.org/officeDocument/2006/relationships/image" Target="../media/image17.wmf"/><Relationship Id="rId12" Type="http://schemas.openxmlformats.org/officeDocument/2006/relationships/oleObject" Target="../embeddings/oleObject4.bin"/><Relationship Id="rId2" Type="http://schemas.openxmlformats.org/officeDocument/2006/relationships/slideLayout" Target="../slideLayouts/slideLayout10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6.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82.xml"/><Relationship Id="rId5" Type="http://schemas.openxmlformats.org/officeDocument/2006/relationships/image" Target="../media/image24.emf"/><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3.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8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8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81.xml"/><Relationship Id="rId5" Type="http://schemas.openxmlformats.org/officeDocument/2006/relationships/image" Target="cid:image002.png@01D07FB2.AB4BEB50" TargetMode="Externa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81.xml"/><Relationship Id="rId5" Type="http://schemas.openxmlformats.org/officeDocument/2006/relationships/image" Target="../media/image35.pn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81.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49671"/>
            <a:ext cx="10237986" cy="1793090"/>
          </a:xfrm>
        </p:spPr>
        <p:txBody>
          <a:bodyPr/>
          <a:lstStyle/>
          <a:p>
            <a:r>
              <a:rPr lang="en-GB" dirty="0" smtClean="0"/>
              <a:t>Building Apps for Continuum</a:t>
            </a:r>
            <a:br>
              <a:rPr lang="en-GB" dirty="0" smtClean="0"/>
            </a:br>
            <a:r>
              <a:rPr lang="en-GB" sz="3600" dirty="0">
                <a:gradFill>
                  <a:gsLst>
                    <a:gs pos="91000">
                      <a:srgbClr val="FFFFFF"/>
                    </a:gs>
                    <a:gs pos="0">
                      <a:srgbClr val="FFFFFF"/>
                    </a:gs>
                  </a:gsLst>
                  <a:lin ang="5400000" scaled="0"/>
                </a:gradFill>
              </a:rPr>
              <a:t/>
            </a:r>
            <a:br>
              <a:rPr lang="en-GB" sz="3600" dirty="0">
                <a:gradFill>
                  <a:gsLst>
                    <a:gs pos="91000">
                      <a:srgbClr val="FFFFFF"/>
                    </a:gs>
                    <a:gs pos="0">
                      <a:srgbClr val="FFFFFF"/>
                    </a:gs>
                  </a:gsLst>
                  <a:lin ang="5400000" scaled="0"/>
                </a:gradFill>
              </a:rPr>
            </a:br>
            <a:r>
              <a:rPr lang="en-GB" sz="3600" dirty="0" smtClean="0">
                <a:gradFill>
                  <a:gsLst>
                    <a:gs pos="91000">
                      <a:srgbClr val="FFFFFF"/>
                    </a:gs>
                    <a:gs pos="0">
                      <a:srgbClr val="FFFFFF"/>
                    </a:gs>
                  </a:gsLst>
                  <a:lin ang="5400000" scaled="0"/>
                </a:gradFill>
              </a:rPr>
              <a:t>Developer’s </a:t>
            </a:r>
            <a:r>
              <a:rPr lang="en-GB" sz="3600" dirty="0">
                <a:gradFill>
                  <a:gsLst>
                    <a:gs pos="91000">
                      <a:srgbClr val="FFFFFF"/>
                    </a:gs>
                    <a:gs pos="0">
                      <a:srgbClr val="FFFFFF"/>
                    </a:gs>
                  </a:gsLst>
                  <a:lin ang="5400000" scaled="0"/>
                </a:gradFill>
              </a:rPr>
              <a:t>Guide to Windows </a:t>
            </a:r>
            <a:r>
              <a:rPr lang="en-GB" sz="3600" dirty="0" smtClean="0">
                <a:gradFill>
                  <a:gsLst>
                    <a:gs pos="91000">
                      <a:srgbClr val="FFFFFF"/>
                    </a:gs>
                    <a:gs pos="0">
                      <a:srgbClr val="FFFFFF"/>
                    </a:gs>
                  </a:gsLst>
                  <a:lin ang="5400000" scaled="0"/>
                </a:gradFill>
              </a:rPr>
              <a:t>10 </a:t>
            </a:r>
            <a:br>
              <a:rPr lang="en-GB" sz="3600" dirty="0" smtClean="0">
                <a:gradFill>
                  <a:gsLst>
                    <a:gs pos="91000">
                      <a:srgbClr val="FFFFFF"/>
                    </a:gs>
                    <a:gs pos="0">
                      <a:srgbClr val="FFFFFF"/>
                    </a:gs>
                  </a:gsLst>
                  <a:lin ang="5400000" scaled="0"/>
                </a:gradFill>
              </a:rPr>
            </a:br>
            <a:r>
              <a:rPr lang="en-GB" sz="3200" b="1" dirty="0" smtClean="0">
                <a:gradFill>
                  <a:gsLst>
                    <a:gs pos="91000">
                      <a:srgbClr val="FFFFFF"/>
                    </a:gs>
                    <a:gs pos="0">
                      <a:srgbClr val="FFFFFF"/>
                    </a:gs>
                  </a:gsLst>
                  <a:lin ang="5400000" scaled="0"/>
                </a:gradFill>
              </a:rPr>
              <a:t>Build 10586 SDK Update</a:t>
            </a:r>
            <a:endParaRPr lang="en-GB" sz="4800" b="1" dirty="0"/>
          </a:p>
        </p:txBody>
      </p:sp>
      <p:sp>
        <p:nvSpPr>
          <p:cNvPr id="3" name="Text Placeholder 2"/>
          <p:cNvSpPr>
            <a:spLocks noGrp="1"/>
          </p:cNvSpPr>
          <p:nvPr>
            <p:ph type="body" sz="quarter" idx="12"/>
          </p:nvPr>
        </p:nvSpPr>
        <p:spPr>
          <a:xfrm>
            <a:off x="269301" y="4715442"/>
            <a:ext cx="7171337" cy="1792326"/>
          </a:xfrm>
        </p:spPr>
        <p:txBody>
          <a:bodyPr/>
          <a:lstStyle/>
          <a:p>
            <a:r>
              <a:rPr lang="en-GB" sz="2800" dirty="0" smtClean="0"/>
              <a:t>Andy Wigley          Liz </a:t>
            </a:r>
            <a:r>
              <a:rPr lang="en-GB" sz="2800" dirty="0" err="1" smtClean="0"/>
              <a:t>Threlkeld</a:t>
            </a:r>
            <a:endParaRPr lang="en-GB" sz="2800" dirty="0" smtClean="0"/>
          </a:p>
          <a:p>
            <a:r>
              <a:rPr lang="en-GB" sz="2800" dirty="0" smtClean="0"/>
              <a:t>@</a:t>
            </a:r>
            <a:r>
              <a:rPr lang="en-GB" sz="2800" dirty="0" err="1" smtClean="0"/>
              <a:t>andy_wigley</a:t>
            </a:r>
            <a:r>
              <a:rPr lang="en-GB" sz="2800" dirty="0" smtClean="0"/>
              <a:t>	@</a:t>
            </a:r>
            <a:r>
              <a:rPr lang="en-GB" sz="2800" dirty="0" err="1" smtClean="0"/>
              <a:t>liz_threlkeld</a:t>
            </a:r>
            <a:endParaRPr lang="en-GB" sz="2800"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Users will interact with your app on a big screen with keyboard and mouse.  </a:t>
            </a:r>
            <a:endParaRPr lang="en-US" dirty="0"/>
          </a:p>
        </p:txBody>
      </p:sp>
    </p:spTree>
    <p:extLst>
      <p:ext uri="{BB962C8B-B14F-4D97-AF65-F5344CB8AC3E}">
        <p14:creationId xmlns:p14="http://schemas.microsoft.com/office/powerpoint/2010/main" val="213203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t>
            </a:r>
            <a:r>
              <a:rPr lang="en-US" dirty="0" smtClean="0"/>
              <a:t>considerations</a:t>
            </a:r>
            <a:endParaRPr lang="en-US" dirty="0"/>
          </a:p>
        </p:txBody>
      </p:sp>
      <p:sp>
        <p:nvSpPr>
          <p:cNvPr id="2" name="Text Placeholder 1"/>
          <p:cNvSpPr>
            <a:spLocks noGrp="1"/>
          </p:cNvSpPr>
          <p:nvPr>
            <p:ph type="body" sz="quarter" idx="10"/>
          </p:nvPr>
        </p:nvSpPr>
        <p:spPr>
          <a:xfrm>
            <a:off x="4902883" y="1694304"/>
            <a:ext cx="7289117" cy="3382529"/>
          </a:xfrm>
        </p:spPr>
        <p:txBody>
          <a:bodyPr/>
          <a:lstStyle/>
          <a:p>
            <a:r>
              <a:rPr lang="en-US" dirty="0">
                <a:solidFill>
                  <a:schemeClr val="bg1">
                    <a:lumMod val="75000"/>
                  </a:schemeClr>
                </a:solidFill>
              </a:rPr>
              <a:t>Hardware</a:t>
            </a:r>
          </a:p>
          <a:p>
            <a:r>
              <a:rPr lang="en-US" dirty="0"/>
              <a:t>Adaptive Apps</a:t>
            </a:r>
          </a:p>
          <a:p>
            <a:r>
              <a:rPr lang="en-US" dirty="0" smtClean="0">
                <a:solidFill>
                  <a:schemeClr val="bg1">
                    <a:lumMod val="75000"/>
                  </a:schemeClr>
                </a:solidFill>
              </a:rPr>
              <a:t>Packaging</a:t>
            </a:r>
          </a:p>
          <a:p>
            <a:r>
              <a:rPr lang="en-US" dirty="0" smtClean="0">
                <a:solidFill>
                  <a:schemeClr val="bg1">
                    <a:lumMod val="75000"/>
                  </a:schemeClr>
                </a:solidFill>
              </a:rPr>
              <a:t>Scaling</a:t>
            </a:r>
            <a:endParaRPr lang="en-US" dirty="0">
              <a:solidFill>
                <a:schemeClr val="bg1">
                  <a:lumMod val="75000"/>
                </a:schemeClr>
              </a:solidFill>
            </a:endParaRPr>
          </a:p>
          <a:p>
            <a:r>
              <a:rPr lang="en-US" dirty="0" smtClean="0">
                <a:solidFill>
                  <a:schemeClr val="bg1">
                    <a:lumMod val="75000"/>
                  </a:schemeClr>
                </a:solidFill>
              </a:rPr>
              <a:t>Multi-screen</a:t>
            </a:r>
            <a:endParaRPr lang="en-US" dirty="0">
              <a:solidFill>
                <a:schemeClr val="bg1">
                  <a:lumMod val="75000"/>
                </a:schemeClr>
              </a:solidFill>
            </a:endParaRPr>
          </a:p>
        </p:txBody>
      </p:sp>
      <p:sp>
        <p:nvSpPr>
          <p:cNvPr id="6" name="Right Brace 2"/>
          <p:cNvSpPr/>
          <p:nvPr/>
        </p:nvSpPr>
        <p:spPr>
          <a:xfrm>
            <a:off x="8338457" y="2420244"/>
            <a:ext cx="452888" cy="1335327"/>
          </a:xfrm>
          <a:prstGeom prst="rightBrace">
            <a:avLst>
              <a:gd name="adj1" fmla="val 4375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8" name="Rectangle 10"/>
          <p:cNvSpPr/>
          <p:nvPr/>
        </p:nvSpPr>
        <p:spPr>
          <a:xfrm>
            <a:off x="8791345" y="2849547"/>
            <a:ext cx="1224181" cy="461665"/>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Integral</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Rectangle 11"/>
          <p:cNvSpPr/>
          <p:nvPr/>
        </p:nvSpPr>
        <p:spPr>
          <a:xfrm>
            <a:off x="8791346" y="4458304"/>
            <a:ext cx="184705" cy="374793"/>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pic>
        <p:nvPicPr>
          <p:cNvPr id="10" name="Picture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5" y="2202498"/>
            <a:ext cx="3915114" cy="261007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86791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400" dirty="0" smtClean="0"/>
              <a:t>How does Continuum affect UI design?</a:t>
            </a:r>
            <a:endParaRPr lang="en-GB" sz="4400" dirty="0"/>
          </a:p>
        </p:txBody>
      </p:sp>
      <p:sp>
        <p:nvSpPr>
          <p:cNvPr id="6" name="Text Placeholder 5"/>
          <p:cNvSpPr>
            <a:spLocks noGrp="1"/>
          </p:cNvSpPr>
          <p:nvPr>
            <p:ph type="body" sz="quarter" idx="10"/>
          </p:nvPr>
        </p:nvSpPr>
        <p:spPr>
          <a:xfrm>
            <a:off x="269240" y="1025721"/>
            <a:ext cx="11653523" cy="1059585"/>
          </a:xfrm>
        </p:spPr>
        <p:txBody>
          <a:bodyPr/>
          <a:lstStyle/>
          <a:p>
            <a:r>
              <a:rPr lang="en-GB" dirty="0" smtClean="0"/>
              <a:t>For UWP, connected screen is just another screen size</a:t>
            </a:r>
          </a:p>
          <a:p>
            <a:pPr lvl="1"/>
            <a:r>
              <a:rPr lang="en-GB" dirty="0" smtClean="0"/>
              <a:t>Standard adaptive UI techniques apply</a:t>
            </a:r>
            <a:endParaRPr lang="en-GB" dirty="0"/>
          </a:p>
        </p:txBody>
      </p:sp>
      <p:grpSp>
        <p:nvGrpSpPr>
          <p:cNvPr id="7" name="Group 6"/>
          <p:cNvGrpSpPr/>
          <p:nvPr/>
        </p:nvGrpSpPr>
        <p:grpSpPr>
          <a:xfrm>
            <a:off x="1349926" y="2048986"/>
            <a:ext cx="9338143" cy="4580272"/>
            <a:chOff x="694482" y="876300"/>
            <a:chExt cx="10757711" cy="5276558"/>
          </a:xfrm>
        </p:grpSpPr>
        <p:grpSp>
          <p:nvGrpSpPr>
            <p:cNvPr id="8" name="Group 7"/>
            <p:cNvGrpSpPr/>
            <p:nvPr/>
          </p:nvGrpSpPr>
          <p:grpSpPr>
            <a:xfrm>
              <a:off x="1073115" y="3467944"/>
              <a:ext cx="1794372" cy="1452254"/>
              <a:chOff x="3541897" y="4929935"/>
              <a:chExt cx="1397976" cy="1045335"/>
            </a:xfrm>
          </p:grpSpPr>
          <p:sp>
            <p:nvSpPr>
              <p:cNvPr id="50" name="Rounded Rectangle 49"/>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1" name="Trapezoid 50"/>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2" name="Rectangle 51"/>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3" name="Rectangle 52"/>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9" name="Group 8"/>
            <p:cNvGrpSpPr/>
            <p:nvPr/>
          </p:nvGrpSpPr>
          <p:grpSpPr>
            <a:xfrm>
              <a:off x="9740261" y="876300"/>
              <a:ext cx="1680729" cy="976876"/>
              <a:chOff x="7234107" y="2054423"/>
              <a:chExt cx="1321524" cy="651334"/>
            </a:xfrm>
          </p:grpSpPr>
          <p:sp>
            <p:nvSpPr>
              <p:cNvPr id="46" name="Round Same Side Corner Rectangle 45"/>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7" name="Rectangle 46"/>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8" name="Round Same Side Corner Rectangle 47"/>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9" name="Trapezoid 48"/>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0" name="Group 9"/>
            <p:cNvGrpSpPr/>
            <p:nvPr/>
          </p:nvGrpSpPr>
          <p:grpSpPr>
            <a:xfrm rot="5400000">
              <a:off x="4813428" y="1033480"/>
              <a:ext cx="901592" cy="622746"/>
              <a:chOff x="2379605" y="1457317"/>
              <a:chExt cx="619603" cy="401804"/>
            </a:xfrm>
          </p:grpSpPr>
          <p:sp>
            <p:nvSpPr>
              <p:cNvPr id="44" name="Rounded Rectangle 43"/>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 name="Rectangle 44"/>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1" name="Group 10"/>
            <p:cNvGrpSpPr/>
            <p:nvPr/>
          </p:nvGrpSpPr>
          <p:grpSpPr>
            <a:xfrm>
              <a:off x="1223109" y="1429905"/>
              <a:ext cx="178854" cy="344257"/>
              <a:chOff x="437063" y="1281340"/>
              <a:chExt cx="382494" cy="552824"/>
            </a:xfrm>
          </p:grpSpPr>
          <p:sp>
            <p:nvSpPr>
              <p:cNvPr id="42" name="Rounded Rectangle 41"/>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3" name="Rectangle 42"/>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2" name="Rectangle 11"/>
            <p:cNvSpPr/>
            <p:nvPr/>
          </p:nvSpPr>
          <p:spPr>
            <a:xfrm>
              <a:off x="694482" y="1846109"/>
              <a:ext cx="2119693" cy="79459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Phone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 16.3”</a:t>
              </a:r>
            </a:p>
          </p:txBody>
        </p:sp>
        <p:grpSp>
          <p:nvGrpSpPr>
            <p:cNvPr id="13" name="Group 12"/>
            <p:cNvGrpSpPr/>
            <p:nvPr/>
          </p:nvGrpSpPr>
          <p:grpSpPr>
            <a:xfrm>
              <a:off x="7017558" y="3028822"/>
              <a:ext cx="4434635" cy="2197551"/>
              <a:chOff x="5231470" y="4566598"/>
              <a:chExt cx="2216986" cy="1223190"/>
            </a:xfrm>
          </p:grpSpPr>
          <p:sp>
            <p:nvSpPr>
              <p:cNvPr id="40" name="Rounded Rectangle 39"/>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1" name="Rectangle 40"/>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ndParaRPr>
              </a:p>
            </p:txBody>
          </p:sp>
        </p:grpSp>
        <p:grpSp>
          <p:nvGrpSpPr>
            <p:cNvPr id="14" name="Group 13"/>
            <p:cNvGrpSpPr/>
            <p:nvPr/>
          </p:nvGrpSpPr>
          <p:grpSpPr>
            <a:xfrm>
              <a:off x="1589485" y="1337839"/>
              <a:ext cx="254574" cy="436324"/>
              <a:chOff x="437063" y="1281340"/>
              <a:chExt cx="382494" cy="552824"/>
            </a:xfrm>
          </p:grpSpPr>
          <p:sp>
            <p:nvSpPr>
              <p:cNvPr id="38" name="Rounded Rectangle 37"/>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9" name="Rectangle 38"/>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5" name="Group 14"/>
            <p:cNvGrpSpPr/>
            <p:nvPr/>
          </p:nvGrpSpPr>
          <p:grpSpPr>
            <a:xfrm>
              <a:off x="2024775" y="1137510"/>
              <a:ext cx="368020" cy="632792"/>
              <a:chOff x="437063" y="1281340"/>
              <a:chExt cx="382494" cy="552824"/>
            </a:xfrm>
          </p:grpSpPr>
          <p:sp>
            <p:nvSpPr>
              <p:cNvPr id="36" name="Rounded Rectangle 35"/>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7" name="Rectangle 36"/>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6" name="Group 15"/>
            <p:cNvGrpSpPr/>
            <p:nvPr/>
          </p:nvGrpSpPr>
          <p:grpSpPr>
            <a:xfrm>
              <a:off x="3903534" y="1237302"/>
              <a:ext cx="826650" cy="553976"/>
              <a:chOff x="2379605" y="1457317"/>
              <a:chExt cx="619603" cy="401804"/>
            </a:xfrm>
          </p:grpSpPr>
          <p:sp>
            <p:nvSpPr>
              <p:cNvPr id="34" name="Rounded Rectangle 33"/>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5" name="Rectangle 34"/>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7" name="Group 16"/>
            <p:cNvGrpSpPr/>
            <p:nvPr/>
          </p:nvGrpSpPr>
          <p:grpSpPr>
            <a:xfrm>
              <a:off x="5730943" y="1060841"/>
              <a:ext cx="1062831" cy="719578"/>
              <a:chOff x="2379605" y="1457317"/>
              <a:chExt cx="619603" cy="401804"/>
            </a:xfrm>
          </p:grpSpPr>
          <p:sp>
            <p:nvSpPr>
              <p:cNvPr id="32" name="Rounded Rectangle 31"/>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3" name="Rectangle 32"/>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8" name="Rectangle 17"/>
            <p:cNvSpPr/>
            <p:nvPr/>
          </p:nvSpPr>
          <p:spPr>
            <a:xfrm>
              <a:off x="4390818" y="1941983"/>
              <a:ext cx="2263370" cy="672030"/>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Tablets and 2 in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20”</a:t>
              </a:r>
            </a:p>
          </p:txBody>
        </p:sp>
        <p:grpSp>
          <p:nvGrpSpPr>
            <p:cNvPr id="19" name="Group 18"/>
            <p:cNvGrpSpPr/>
            <p:nvPr/>
          </p:nvGrpSpPr>
          <p:grpSpPr>
            <a:xfrm>
              <a:off x="8245950" y="1049182"/>
              <a:ext cx="1371124" cy="796927"/>
              <a:chOff x="7234107" y="2054423"/>
              <a:chExt cx="1321524" cy="651334"/>
            </a:xfrm>
          </p:grpSpPr>
          <p:sp>
            <p:nvSpPr>
              <p:cNvPr id="28" name="Round Same Side Corner Rectangle 27"/>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9" name="Rectangle 28"/>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0" name="Round Same Side Corner Rectangle 29"/>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1" name="Trapezoid 30"/>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20" name="Rectangle 19"/>
            <p:cNvSpPr/>
            <p:nvPr/>
          </p:nvSpPr>
          <p:spPr>
            <a:xfrm>
              <a:off x="8564846" y="1929301"/>
              <a:ext cx="2584677" cy="77293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Small and Large Laptops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24.5”</a:t>
              </a:r>
            </a:p>
          </p:txBody>
        </p:sp>
        <p:grpSp>
          <p:nvGrpSpPr>
            <p:cNvPr id="21" name="Group 20"/>
            <p:cNvGrpSpPr/>
            <p:nvPr/>
          </p:nvGrpSpPr>
          <p:grpSpPr>
            <a:xfrm>
              <a:off x="3185030" y="3071892"/>
              <a:ext cx="2503106" cy="2025860"/>
              <a:chOff x="3541897" y="4929935"/>
              <a:chExt cx="1397976" cy="1045335"/>
            </a:xfrm>
          </p:grpSpPr>
          <p:sp>
            <p:nvSpPr>
              <p:cNvPr id="24" name="Rounded Rectangle 23"/>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5" name="Trapezoid 24"/>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Rectangle 26"/>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22" name="Rectangle 21"/>
            <p:cNvSpPr/>
            <p:nvPr/>
          </p:nvSpPr>
          <p:spPr>
            <a:xfrm>
              <a:off x="1553798" y="5469550"/>
              <a:ext cx="3417354" cy="68330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Small and Large Desktop Monitors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28”</a:t>
              </a:r>
            </a:p>
          </p:txBody>
        </p:sp>
        <p:sp>
          <p:nvSpPr>
            <p:cNvPr id="23" name="Rectangle 22"/>
            <p:cNvSpPr/>
            <p:nvPr/>
          </p:nvSpPr>
          <p:spPr>
            <a:xfrm>
              <a:off x="8370189" y="5469551"/>
              <a:ext cx="1941167" cy="683306"/>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cs typeface="Segoe UI" panose="020B0502040204020203" pitchFamily="34" charset="0"/>
                </a:rPr>
                <a:t>TV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cs typeface="Segoe UI" panose="020B0502040204020203" pitchFamily="34" charset="0"/>
                </a:rPr>
                <a:t>84”</a:t>
              </a:r>
            </a:p>
          </p:txBody>
        </p:sp>
      </p:grpSp>
      <p:grpSp>
        <p:nvGrpSpPr>
          <p:cNvPr id="55" name="Group 54"/>
          <p:cNvGrpSpPr/>
          <p:nvPr/>
        </p:nvGrpSpPr>
        <p:grpSpPr>
          <a:xfrm>
            <a:off x="2117272" y="2456105"/>
            <a:ext cx="308969" cy="381994"/>
            <a:chOff x="1605933" y="1364471"/>
            <a:chExt cx="359938" cy="445010"/>
          </a:xfrm>
        </p:grpSpPr>
        <p:grpSp>
          <p:nvGrpSpPr>
            <p:cNvPr id="67" name="Group 66"/>
            <p:cNvGrpSpPr/>
            <p:nvPr/>
          </p:nvGrpSpPr>
          <p:grpSpPr>
            <a:xfrm>
              <a:off x="1622009" y="1364471"/>
              <a:ext cx="259642" cy="445010"/>
              <a:chOff x="437063" y="1281340"/>
              <a:chExt cx="382494" cy="552824"/>
            </a:xfrm>
          </p:grpSpPr>
          <p:sp>
            <p:nvSpPr>
              <p:cNvPr id="69" name="Rounded Rectangle 6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70" name="Rectangle 6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68" name="TextBox 67"/>
            <p:cNvSpPr txBox="1"/>
            <p:nvPr/>
          </p:nvSpPr>
          <p:spPr>
            <a:xfrm>
              <a:off x="1605933" y="1458322"/>
              <a:ext cx="359938" cy="26224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rgbClr val="737373"/>
                  </a:solidFill>
                  <a:effectLst/>
                  <a:uLnTx/>
                  <a:uFillTx/>
                  <a:latin typeface="Segoe UI Light"/>
                </a:rPr>
                <a:t>5”</a:t>
              </a:r>
            </a:p>
          </p:txBody>
        </p:sp>
      </p:grpSp>
      <p:sp>
        <p:nvSpPr>
          <p:cNvPr id="65" name="Rounded Rectangle 64"/>
          <p:cNvSpPr/>
          <p:nvPr/>
        </p:nvSpPr>
        <p:spPr>
          <a:xfrm>
            <a:off x="4129376" y="2364146"/>
            <a:ext cx="720551" cy="48287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66" name="Rectangle 65"/>
          <p:cNvSpPr/>
          <p:nvPr/>
        </p:nvSpPr>
        <p:spPr>
          <a:xfrm>
            <a:off x="4152784" y="2397054"/>
            <a:ext cx="674462" cy="3784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64" name="TextBox 63"/>
          <p:cNvSpPr txBox="1"/>
          <p:nvPr/>
        </p:nvSpPr>
        <p:spPr>
          <a:xfrm>
            <a:off x="4351087" y="2494919"/>
            <a:ext cx="307617" cy="2241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rgbClr val="737373"/>
                </a:solidFill>
                <a:effectLst/>
                <a:uLnTx/>
                <a:uFillTx/>
                <a:latin typeface="Segoe UI Light"/>
              </a:rPr>
              <a:t>8”</a:t>
            </a:r>
          </a:p>
        </p:txBody>
      </p:sp>
      <p:grpSp>
        <p:nvGrpSpPr>
          <p:cNvPr id="57" name="Group 56"/>
          <p:cNvGrpSpPr/>
          <p:nvPr/>
        </p:nvGrpSpPr>
        <p:grpSpPr>
          <a:xfrm>
            <a:off x="7891032" y="2204146"/>
            <a:ext cx="1202978" cy="699197"/>
            <a:chOff x="7234107" y="2054423"/>
            <a:chExt cx="1321524" cy="651334"/>
          </a:xfrm>
        </p:grpSpPr>
        <p:sp>
          <p:nvSpPr>
            <p:cNvPr id="59" name="Round Same Side Corner Rectangle 58"/>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60" name="Rectangle 59"/>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61" name="Round Same Side Corner Rectangle 60"/>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sp>
          <p:nvSpPr>
            <p:cNvPr id="62" name="Trapezoid 61"/>
            <p:cNvSpPr/>
            <p:nvPr/>
          </p:nvSpPr>
          <p:spPr>
            <a:xfrm>
              <a:off x="7235332" y="2598837"/>
              <a:ext cx="1319245" cy="55523"/>
            </a:xfrm>
            <a:prstGeom prst="trapezoid">
              <a:avLst>
                <a:gd name="adj" fmla="val 276065"/>
              </a:avLst>
            </a:prstGeom>
            <a:solidFill>
              <a:srgbClr val="44546A"/>
            </a:solidFill>
            <a:ln w="3175" cap="flat" cmpd="sng" algn="ctr">
              <a:no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ndParaRPr>
            </a:p>
          </p:txBody>
        </p:sp>
      </p:grpSp>
      <p:sp>
        <p:nvSpPr>
          <p:cNvPr id="58" name="TextBox 57"/>
          <p:cNvSpPr txBox="1"/>
          <p:nvPr/>
        </p:nvSpPr>
        <p:spPr>
          <a:xfrm>
            <a:off x="8265630" y="2439836"/>
            <a:ext cx="487231"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rgbClr val="737373"/>
                </a:solidFill>
                <a:effectLst/>
                <a:uLnTx/>
                <a:uFillTx/>
                <a:latin typeface="Segoe UI Light"/>
              </a:rPr>
              <a:t>13”</a:t>
            </a:r>
          </a:p>
        </p:txBody>
      </p:sp>
      <p:sp>
        <p:nvSpPr>
          <p:cNvPr id="79" name="Rounded Rectangle 78"/>
          <p:cNvSpPr/>
          <p:nvPr/>
        </p:nvSpPr>
        <p:spPr bwMode="auto">
          <a:xfrm>
            <a:off x="2376137" y="2099090"/>
            <a:ext cx="550246" cy="925057"/>
          </a:xfrm>
          <a:prstGeom prst="roundRect">
            <a:avLst/>
          </a:prstGeom>
          <a:noFill/>
          <a:ln w="381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Line Callout 1 (No Border) 79"/>
          <p:cNvSpPr/>
          <p:nvPr/>
        </p:nvSpPr>
        <p:spPr bwMode="auto">
          <a:xfrm>
            <a:off x="181068" y="2000182"/>
            <a:ext cx="1526787" cy="511397"/>
          </a:xfrm>
          <a:prstGeom prst="callout1">
            <a:avLst>
              <a:gd name="adj1" fmla="val 92349"/>
              <a:gd name="adj2" fmla="val 81576"/>
              <a:gd name="adj3" fmla="val 92888"/>
              <a:gd name="adj4" fmla="val 145441"/>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smtClean="0">
                <a:ln>
                  <a:noFill/>
                </a:ln>
                <a:solidFill>
                  <a:srgbClr val="FF0000"/>
                </a:solidFill>
                <a:effectLst/>
                <a:uLnTx/>
                <a:uFillTx/>
                <a:ea typeface="Segoe UI" pitchFamily="34" charset="0"/>
                <a:cs typeface="Segoe UI" pitchFamily="34" charset="0"/>
              </a:rPr>
              <a:t>Primary Display</a:t>
            </a:r>
          </a:p>
        </p:txBody>
      </p:sp>
      <p:sp>
        <p:nvSpPr>
          <p:cNvPr id="81" name="Rounded Rectangle 80"/>
          <p:cNvSpPr/>
          <p:nvPr/>
        </p:nvSpPr>
        <p:spPr bwMode="auto">
          <a:xfrm>
            <a:off x="3357458" y="3798500"/>
            <a:ext cx="2448441" cy="1576382"/>
          </a:xfrm>
          <a:prstGeom prst="roundRect">
            <a:avLst/>
          </a:prstGeom>
          <a:noFill/>
          <a:ln w="381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Line Callout 1 (No Border) 81"/>
          <p:cNvSpPr/>
          <p:nvPr/>
        </p:nvSpPr>
        <p:spPr bwMode="auto">
          <a:xfrm>
            <a:off x="5794863" y="3228794"/>
            <a:ext cx="1557602" cy="871467"/>
          </a:xfrm>
          <a:prstGeom prst="callout1">
            <a:avLst>
              <a:gd name="adj1" fmla="val 80851"/>
              <a:gd name="adj2" fmla="val 26087"/>
              <a:gd name="adj3" fmla="val 140703"/>
              <a:gd name="adj4" fmla="val 1712"/>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smtClean="0">
                <a:ln>
                  <a:noFill/>
                </a:ln>
                <a:solidFill>
                  <a:srgbClr val="FF0000"/>
                </a:solidFill>
                <a:effectLst/>
                <a:uLnTx/>
                <a:uFillTx/>
                <a:ea typeface="Segoe UI" pitchFamily="34" charset="0"/>
                <a:cs typeface="Segoe UI" pitchFamily="34" charset="0"/>
              </a:rPr>
              <a:t>Secondary Display</a:t>
            </a:r>
          </a:p>
        </p:txBody>
      </p:sp>
      <p:sp>
        <p:nvSpPr>
          <p:cNvPr id="83" name="Rounded Rectangle 82"/>
          <p:cNvSpPr/>
          <p:nvPr/>
        </p:nvSpPr>
        <p:spPr bwMode="auto">
          <a:xfrm>
            <a:off x="6693749" y="3756866"/>
            <a:ext cx="4091161" cy="2180471"/>
          </a:xfrm>
          <a:prstGeom prst="roundRect">
            <a:avLst/>
          </a:prstGeom>
          <a:noFill/>
          <a:ln w="381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Line Callout 1 (No Border) 83"/>
          <p:cNvSpPr/>
          <p:nvPr/>
        </p:nvSpPr>
        <p:spPr bwMode="auto">
          <a:xfrm>
            <a:off x="10659819" y="2626554"/>
            <a:ext cx="1557602" cy="871467"/>
          </a:xfrm>
          <a:prstGeom prst="callout1">
            <a:avLst>
              <a:gd name="adj1" fmla="val 80851"/>
              <a:gd name="adj2" fmla="val 26087"/>
              <a:gd name="adj3" fmla="val 140703"/>
              <a:gd name="adj4" fmla="val 1712"/>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GB" sz="2000" b="0" i="0" u="none" strike="noStrike" kern="0" cap="none" spc="0" normalizeH="0" baseline="0" noProof="0" dirty="0" smtClean="0">
                <a:ln>
                  <a:noFill/>
                </a:ln>
                <a:solidFill>
                  <a:srgbClr val="FF0000"/>
                </a:solidFill>
                <a:effectLst/>
                <a:uLnTx/>
                <a:uFillTx/>
                <a:ea typeface="Segoe UI" pitchFamily="34" charset="0"/>
                <a:cs typeface="Segoe UI" pitchFamily="34" charset="0"/>
              </a:rPr>
              <a:t>Secondary Display</a:t>
            </a:r>
          </a:p>
        </p:txBody>
      </p:sp>
    </p:spTree>
    <p:extLst>
      <p:ext uri="{BB962C8B-B14F-4D97-AF65-F5344CB8AC3E}">
        <p14:creationId xmlns:p14="http://schemas.microsoft.com/office/powerpoint/2010/main" val="3417916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2"/>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1" grpId="1" animBg="1"/>
      <p:bldP spid="82" grpId="0" animBg="1"/>
      <p:bldP spid="82" grpId="1" animBg="1"/>
      <p:bldP spid="83" grpId="0" animBg="1"/>
      <p:bldP spid="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066" y="1189813"/>
            <a:ext cx="11651870" cy="5281659"/>
          </a:xfrm>
        </p:spPr>
        <p:txBody>
          <a:bodyPr/>
          <a:lstStyle/>
          <a:p>
            <a:pPr marL="0" indent="0">
              <a:buNone/>
            </a:pPr>
            <a:r>
              <a:rPr lang="en-US" sz="1600" dirty="0">
                <a:solidFill>
                  <a:schemeClr val="accent1">
                    <a:lumMod val="60000"/>
                    <a:lumOff val="40000"/>
                  </a:schemeClr>
                </a:solidFill>
              </a:rPr>
              <a:t>&lt;</a:t>
            </a:r>
            <a:r>
              <a:rPr lang="en-US" sz="1600" dirty="0">
                <a:solidFill>
                  <a:srgbClr val="C00000"/>
                </a:solidFill>
              </a:rPr>
              <a:t>VisualState</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t> </a:t>
            </a:r>
            <a:r>
              <a:rPr lang="en-US" sz="1600" dirty="0">
                <a:solidFill>
                  <a:srgbClr val="009900"/>
                </a:solidFill>
              </a:rPr>
              <a:t>VisualState to be triggered when window width is &gt;768 effective pixel</a:t>
            </a:r>
            <a:r>
              <a:rPr lang="en-US" sz="1600" dirty="0">
                <a:solidFill>
                  <a:schemeClr val="accent1">
                    <a:lumMod val="60000"/>
                    <a:lumOff val="40000"/>
                  </a:schemeClr>
                </a:solidFill>
              </a:rPr>
              <a:t>--&gt;</a:t>
            </a:r>
            <a:r>
              <a:rPr lang="en-US" sz="1600" dirty="0"/>
              <a:t>               </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VisualState.StateTriggers</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AdaptiveTrigger</a:t>
            </a:r>
            <a:r>
              <a:rPr lang="en-US" sz="1600" dirty="0"/>
              <a:t> </a:t>
            </a:r>
            <a:r>
              <a:rPr lang="en-US" sz="1600" dirty="0" err="1">
                <a:solidFill>
                  <a:srgbClr val="FF0000"/>
                </a:solidFill>
              </a:rPr>
              <a:t>MinWindowWidth</a:t>
            </a:r>
            <a:r>
              <a:rPr lang="en-US" sz="1600" smtClean="0">
                <a:solidFill>
                  <a:schemeClr val="accent1">
                    <a:lumMod val="60000"/>
                    <a:lumOff val="40000"/>
                  </a:schemeClr>
                </a:solidFill>
              </a:rPr>
              <a:t>=“800" </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VisualState.StateTriggers</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VisualState.Setters</a:t>
            </a:r>
            <a:r>
              <a:rPr lang="en-US" sz="1600" dirty="0">
                <a:solidFill>
                  <a:schemeClr val="accent1">
                    <a:lumMod val="60000"/>
                    <a:lumOff val="40000"/>
                  </a:schemeClr>
                </a:solidFill>
              </a:rPr>
              <a:t>&gt;</a:t>
            </a:r>
          </a:p>
          <a:p>
            <a:pPr marL="0" indent="0">
              <a:buNone/>
            </a:pPr>
            <a:r>
              <a:rPr lang="en-US" sz="1600" dirty="0">
                <a:solidFill>
                  <a:schemeClr val="accent1">
                    <a:lumMod val="60000"/>
                    <a:lumOff val="40000"/>
                  </a:schemeClr>
                </a:solidFill>
              </a:rPr>
              <a:t>		&lt;</a:t>
            </a:r>
            <a:r>
              <a:rPr lang="en-US" sz="1600" dirty="0">
                <a:solidFill>
                  <a:srgbClr val="C00000"/>
                </a:solidFill>
              </a:rPr>
              <a:t>Setter</a:t>
            </a:r>
            <a:r>
              <a:rPr lang="en-US" sz="1600" dirty="0"/>
              <a:t> </a:t>
            </a:r>
            <a:r>
              <a:rPr lang="en-US" sz="1600" dirty="0">
                <a:solidFill>
                  <a:srgbClr val="FF0000"/>
                </a:solidFill>
              </a:rPr>
              <a:t>Target</a:t>
            </a:r>
            <a:r>
              <a:rPr lang="en-US" sz="1600" dirty="0">
                <a:solidFill>
                  <a:schemeClr val="accent1">
                    <a:lumMod val="60000"/>
                    <a:lumOff val="40000"/>
                  </a:schemeClr>
                </a:solidFill>
              </a:rPr>
              <a:t>="Button1.Content”</a:t>
            </a:r>
            <a:r>
              <a:rPr lang="en-US" sz="1600" dirty="0"/>
              <a:t> </a:t>
            </a:r>
            <a:r>
              <a:rPr lang="en-US" sz="1600" dirty="0">
                <a:solidFill>
                  <a:srgbClr val="FF0000"/>
                </a:solidFill>
              </a:rPr>
              <a:t>Value</a:t>
            </a:r>
            <a:r>
              <a:rPr lang="en-US" sz="1600" dirty="0">
                <a:solidFill>
                  <a:schemeClr val="accent1">
                    <a:lumMod val="60000"/>
                    <a:lumOff val="40000"/>
                  </a:schemeClr>
                </a:solidFill>
              </a:rPr>
              <a:t>="Wide"/&gt;</a:t>
            </a:r>
            <a:r>
              <a:rPr lang="en-US" sz="1600" dirty="0"/>
              <a:t> </a:t>
            </a:r>
            <a:br>
              <a:rPr lang="en-US" sz="1600" dirty="0"/>
            </a:br>
            <a:r>
              <a:rPr lang="en-US" sz="1600" dirty="0"/>
              <a:t>	</a:t>
            </a:r>
            <a:r>
              <a:rPr lang="en-US" sz="1600" dirty="0">
                <a:solidFill>
                  <a:schemeClr val="accent1">
                    <a:lumMod val="60000"/>
                    <a:lumOff val="40000"/>
                  </a:schemeClr>
                </a:solidFill>
              </a:rPr>
              <a:t>&lt;/</a:t>
            </a:r>
            <a:r>
              <a:rPr lang="en-US" sz="1600" dirty="0">
                <a:solidFill>
                  <a:srgbClr val="C00000"/>
                </a:solidFill>
              </a:rPr>
              <a:t>VisualState.Setters</a:t>
            </a:r>
            <a:r>
              <a:rPr lang="en-US" sz="1600" dirty="0">
                <a:solidFill>
                  <a:schemeClr val="accent1">
                    <a:lumMod val="60000"/>
                    <a:lumOff val="40000"/>
                  </a:schemeClr>
                </a:solidFill>
              </a:rPr>
              <a:t>&gt;</a:t>
            </a:r>
            <a:r>
              <a:rPr lang="en-US" sz="1600" dirty="0"/>
              <a:t>                    </a:t>
            </a:r>
          </a:p>
          <a:p>
            <a:pPr marL="0" indent="0">
              <a:buNone/>
            </a:pPr>
            <a:r>
              <a:rPr lang="en-US" sz="1600" dirty="0">
                <a:solidFill>
                  <a:schemeClr val="accent1">
                    <a:lumMod val="60000"/>
                    <a:lumOff val="40000"/>
                  </a:schemeClr>
                </a:solidFill>
              </a:rPr>
              <a:t>&lt;/</a:t>
            </a:r>
            <a:r>
              <a:rPr lang="en-US" sz="1600" dirty="0">
                <a:solidFill>
                  <a:srgbClr val="C00000"/>
                </a:solidFill>
              </a:rPr>
              <a:t>VisualState</a:t>
            </a:r>
            <a:r>
              <a:rPr lang="en-US" sz="1600" dirty="0">
                <a:solidFill>
                  <a:schemeClr val="accent1">
                    <a:lumMod val="60000"/>
                    <a:lumOff val="40000"/>
                  </a:schemeClr>
                </a:solidFill>
              </a:rPr>
              <a:t>&gt;</a:t>
            </a:r>
          </a:p>
          <a:p>
            <a:pPr marL="0" indent="0">
              <a:buNone/>
            </a:pPr>
            <a:endParaRPr lang="en-US" sz="1600" dirty="0">
              <a:solidFill>
                <a:schemeClr val="accent1">
                  <a:lumMod val="60000"/>
                  <a:lumOff val="40000"/>
                </a:schemeClr>
              </a:solidFill>
            </a:endParaRPr>
          </a:p>
          <a:p>
            <a:pPr marL="0" indent="0">
              <a:buNone/>
            </a:pPr>
            <a:r>
              <a:rPr lang="en-US" sz="1600" dirty="0">
                <a:solidFill>
                  <a:schemeClr val="accent1">
                    <a:lumMod val="60000"/>
                    <a:lumOff val="40000"/>
                  </a:schemeClr>
                </a:solidFill>
              </a:rPr>
              <a:t>&lt;</a:t>
            </a:r>
            <a:r>
              <a:rPr lang="en-US" sz="1600" dirty="0">
                <a:solidFill>
                  <a:srgbClr val="C00000"/>
                </a:solidFill>
              </a:rPr>
              <a:t>VisualState</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t> </a:t>
            </a:r>
            <a:r>
              <a:rPr lang="en-US" sz="1600" dirty="0">
                <a:solidFill>
                  <a:srgbClr val="009900"/>
                </a:solidFill>
              </a:rPr>
              <a:t>VisualState to be triggered when window width is between 0 to 768 effective pixels</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VisualState.StateTriggers</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AdaptiveTrigger</a:t>
            </a:r>
            <a:r>
              <a:rPr lang="en-US" sz="1600" dirty="0"/>
              <a:t> </a:t>
            </a:r>
            <a:r>
              <a:rPr lang="en-US" sz="1600" dirty="0">
                <a:solidFill>
                  <a:schemeClr val="accent1">
                    <a:lumMod val="60000"/>
                    <a:lumOff val="40000"/>
                  </a:schemeClr>
                </a:solidFill>
              </a:rPr>
              <a:t>MinWindowWidth="0" /&gt;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VisualState.StateTriggers</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&lt;</a:t>
            </a:r>
            <a:r>
              <a:rPr lang="en-US" sz="1600" dirty="0">
                <a:solidFill>
                  <a:srgbClr val="C00000"/>
                </a:solidFill>
              </a:rPr>
              <a:t>VisualState.Setters</a:t>
            </a:r>
            <a:r>
              <a:rPr lang="en-US" sz="1600" dirty="0">
                <a:solidFill>
                  <a:schemeClr val="accent1">
                    <a:lumMod val="60000"/>
                    <a:lumOff val="40000"/>
                  </a:schemeClr>
                </a:solidFill>
              </a:rPr>
              <a:t>&gt;</a:t>
            </a:r>
          </a:p>
          <a:p>
            <a:pPr marL="0" indent="0">
              <a:buNone/>
            </a:pPr>
            <a:r>
              <a:rPr lang="en-US" sz="1600" dirty="0"/>
              <a:t>		</a:t>
            </a:r>
            <a:r>
              <a:rPr lang="en-US" sz="1600" dirty="0">
                <a:solidFill>
                  <a:schemeClr val="accent1">
                    <a:lumMod val="60000"/>
                    <a:lumOff val="40000"/>
                  </a:schemeClr>
                </a:solidFill>
              </a:rPr>
              <a:t> &lt;</a:t>
            </a:r>
            <a:r>
              <a:rPr lang="en-US" sz="1600" dirty="0">
                <a:solidFill>
                  <a:srgbClr val="C00000"/>
                </a:solidFill>
              </a:rPr>
              <a:t>Setter</a:t>
            </a:r>
            <a:r>
              <a:rPr lang="en-US" sz="1600" dirty="0"/>
              <a:t> </a:t>
            </a:r>
            <a:r>
              <a:rPr lang="en-US" sz="1600" dirty="0">
                <a:solidFill>
                  <a:srgbClr val="FF0000"/>
                </a:solidFill>
              </a:rPr>
              <a:t>Target</a:t>
            </a:r>
            <a:r>
              <a:rPr lang="en-US" sz="1600" dirty="0">
                <a:solidFill>
                  <a:schemeClr val="accent1">
                    <a:lumMod val="60000"/>
                    <a:lumOff val="40000"/>
                  </a:schemeClr>
                </a:solidFill>
              </a:rPr>
              <a:t>="Button1.Content”</a:t>
            </a:r>
            <a:r>
              <a:rPr lang="en-US" sz="1600" dirty="0"/>
              <a:t> </a:t>
            </a:r>
            <a:r>
              <a:rPr lang="en-US" sz="1600" dirty="0">
                <a:solidFill>
                  <a:srgbClr val="FF0000"/>
                </a:solidFill>
              </a:rPr>
              <a:t>Value</a:t>
            </a:r>
            <a:r>
              <a:rPr lang="en-US" sz="1600" dirty="0" smtClean="0">
                <a:solidFill>
                  <a:schemeClr val="accent1">
                    <a:lumMod val="60000"/>
                    <a:lumOff val="40000"/>
                  </a:schemeClr>
                </a:solidFill>
              </a:rPr>
              <a:t>=</a:t>
            </a:r>
            <a:r>
              <a:rPr lang="en-US" sz="1600" dirty="0">
                <a:solidFill>
                  <a:schemeClr val="accent1">
                    <a:lumMod val="60000"/>
                    <a:lumOff val="40000"/>
                  </a:schemeClr>
                </a:solidFill>
              </a:rPr>
              <a:t>"</a:t>
            </a:r>
            <a:r>
              <a:rPr lang="en-US" sz="1600" dirty="0" smtClean="0">
                <a:solidFill>
                  <a:schemeClr val="accent1">
                    <a:lumMod val="60000"/>
                    <a:lumOff val="40000"/>
                  </a:schemeClr>
                </a:solidFill>
              </a:rPr>
              <a:t>Narrow</a:t>
            </a:r>
            <a:r>
              <a:rPr lang="en-US" sz="1600" dirty="0">
                <a:solidFill>
                  <a:schemeClr val="accent1">
                    <a:lumMod val="60000"/>
                    <a:lumOff val="40000"/>
                  </a:schemeClr>
                </a:solidFill>
              </a:rPr>
              <a:t>"/&gt;</a:t>
            </a:r>
            <a:r>
              <a:rPr lang="en-US" sz="1600" dirty="0"/>
              <a:t> 	</a:t>
            </a:r>
            <a:r>
              <a:rPr lang="en-US" sz="1600" dirty="0">
                <a:solidFill>
                  <a:schemeClr val="accent1">
                    <a:lumMod val="60000"/>
                    <a:lumOff val="40000"/>
                  </a:schemeClr>
                </a:solidFill>
              </a:rPr>
              <a:t>&lt;/</a:t>
            </a:r>
            <a:r>
              <a:rPr lang="en-US" sz="1600" dirty="0">
                <a:solidFill>
                  <a:srgbClr val="C00000"/>
                </a:solidFill>
              </a:rPr>
              <a:t>VisualState.Setters</a:t>
            </a:r>
            <a:r>
              <a:rPr lang="en-US" sz="1600" dirty="0">
                <a:solidFill>
                  <a:schemeClr val="accent1">
                    <a:lumMod val="60000"/>
                    <a:lumOff val="40000"/>
                  </a:schemeClr>
                </a:solidFill>
              </a:rPr>
              <a:t>&gt;</a:t>
            </a:r>
            <a:r>
              <a:rPr lang="en-US" sz="1600" dirty="0"/>
              <a:t>                    </a:t>
            </a:r>
          </a:p>
          <a:p>
            <a:pPr marL="0" indent="0">
              <a:buNone/>
            </a:pPr>
            <a:r>
              <a:rPr lang="en-US" sz="1600" dirty="0">
                <a:solidFill>
                  <a:schemeClr val="accent1">
                    <a:lumMod val="60000"/>
                    <a:lumOff val="40000"/>
                  </a:schemeClr>
                </a:solidFill>
              </a:rPr>
              <a:t>&lt;/</a:t>
            </a:r>
            <a:r>
              <a:rPr lang="en-US" sz="1600" dirty="0">
                <a:solidFill>
                  <a:srgbClr val="C00000"/>
                </a:solidFill>
              </a:rPr>
              <a:t>VisualState</a:t>
            </a:r>
            <a:r>
              <a:rPr lang="en-US" sz="1600" dirty="0">
                <a:solidFill>
                  <a:schemeClr val="accent1">
                    <a:lumMod val="60000"/>
                    <a:lumOff val="40000"/>
                  </a:schemeClr>
                </a:solidFill>
              </a:rPr>
              <a:t>&gt;</a:t>
            </a:r>
          </a:p>
        </p:txBody>
      </p:sp>
      <p:sp>
        <p:nvSpPr>
          <p:cNvPr id="2" name="Title 1"/>
          <p:cNvSpPr>
            <a:spLocks noGrp="1"/>
          </p:cNvSpPr>
          <p:nvPr>
            <p:ph type="title"/>
          </p:nvPr>
        </p:nvSpPr>
        <p:spPr/>
        <p:txBody>
          <a:bodyPr/>
          <a:lstStyle/>
          <a:p>
            <a:r>
              <a:rPr lang="en-US" dirty="0" smtClean="0"/>
              <a:t>Adaptive Triggers</a:t>
            </a:r>
            <a:endParaRPr lang="en-US" dirty="0"/>
          </a:p>
        </p:txBody>
      </p:sp>
      <p:sp>
        <p:nvSpPr>
          <p:cNvPr id="4" name="Rounded Rectangle 3"/>
          <p:cNvSpPr/>
          <p:nvPr/>
        </p:nvSpPr>
        <p:spPr bwMode="auto">
          <a:xfrm>
            <a:off x="174661" y="3821987"/>
            <a:ext cx="11445411" cy="2517168"/>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GB"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284415" y="3689670"/>
            <a:ext cx="2732926" cy="572464"/>
          </a:xfrm>
          <a:prstGeom prst="rect">
            <a:avLst/>
          </a:prstGeom>
          <a:noFill/>
        </p:spPr>
        <p:txBody>
          <a:bodyPr wrap="square" lIns="182880" tIns="146304" rIns="182880" bIns="146304" rtlCol="0" anchor="t">
            <a:spAutoFit/>
          </a:bodyPr>
          <a:lstStyle/>
          <a:p>
            <a:pPr>
              <a:lnSpc>
                <a:spcPct val="90000"/>
              </a:lnSpc>
              <a:spcAft>
                <a:spcPts val="600"/>
              </a:spcAft>
            </a:pPr>
            <a:r>
              <a:rPr lang="en-GB" sz="2000" dirty="0">
                <a:solidFill>
                  <a:srgbClr val="FF0000"/>
                </a:solidFill>
              </a:rPr>
              <a:t>Internal Screen</a:t>
            </a:r>
          </a:p>
        </p:txBody>
      </p:sp>
      <p:sp>
        <p:nvSpPr>
          <p:cNvPr id="6" name="Rounded Rectangle 5"/>
          <p:cNvSpPr/>
          <p:nvPr/>
        </p:nvSpPr>
        <p:spPr bwMode="auto">
          <a:xfrm>
            <a:off x="174661" y="1161685"/>
            <a:ext cx="11445411" cy="2517168"/>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GB"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937171" y="1029368"/>
            <a:ext cx="3080170" cy="572464"/>
          </a:xfrm>
          <a:prstGeom prst="rect">
            <a:avLst/>
          </a:prstGeom>
          <a:noFill/>
        </p:spPr>
        <p:txBody>
          <a:bodyPr wrap="square" lIns="182880" tIns="146304" rIns="182880" bIns="146304" rtlCol="0">
            <a:spAutoFit/>
          </a:bodyPr>
          <a:lstStyle/>
          <a:p>
            <a:pPr>
              <a:lnSpc>
                <a:spcPct val="90000"/>
              </a:lnSpc>
              <a:spcAft>
                <a:spcPts val="600"/>
              </a:spcAft>
            </a:pPr>
            <a:r>
              <a:rPr lang="en-GB" sz="2000" dirty="0" smtClean="0">
                <a:solidFill>
                  <a:srgbClr val="FF0000"/>
                </a:solidFill>
              </a:rPr>
              <a:t>Connected Screen</a:t>
            </a:r>
          </a:p>
        </p:txBody>
      </p:sp>
    </p:spTree>
    <p:extLst>
      <p:ext uri="{BB962C8B-B14F-4D97-AF65-F5344CB8AC3E}">
        <p14:creationId xmlns:p14="http://schemas.microsoft.com/office/powerpoint/2010/main" val="245004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UserInteractionMode</a:t>
            </a:r>
            <a:r>
              <a:rPr lang="en-GB" dirty="0" smtClean="0"/>
              <a:t> API</a:t>
            </a:r>
            <a:endParaRPr lang="en-GB" dirty="0"/>
          </a:p>
        </p:txBody>
      </p:sp>
      <p:sp>
        <p:nvSpPr>
          <p:cNvPr id="3" name="Text Placeholder 2"/>
          <p:cNvSpPr>
            <a:spLocks noGrp="1"/>
          </p:cNvSpPr>
          <p:nvPr>
            <p:ph type="body" sz="quarter" idx="10"/>
          </p:nvPr>
        </p:nvSpPr>
        <p:spPr>
          <a:xfrm>
            <a:off x="269240" y="1123619"/>
            <a:ext cx="11653523" cy="5786199"/>
          </a:xfrm>
        </p:spPr>
        <p:txBody>
          <a:bodyPr/>
          <a:lstStyle/>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smtClean="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  public</a:t>
            </a:r>
            <a:r>
              <a:rPr lang="en-GB" sz="14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MainPage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InitializeComponent</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Window.Current.SizeChanged</a:t>
            </a:r>
            <a:r>
              <a:rPr lang="en-GB" sz="14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SizeChanged</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private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void</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SizeChanged</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object</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sender,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RoutedEventArgs</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e)</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switch</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UIViewSettings.GetForCurrentView</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UserInteractionMode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case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UserInteractionMode.Mouse</a:t>
            </a:r>
            <a:r>
              <a:rPr lang="en-GB" sz="14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VisualStateManager.GoToState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this</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err="1"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MouseLayout</a:t>
            </a:r>
            <a:r>
              <a:rPr lang="en-GB" sz="1400"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true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break</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b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b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8000"/>
                </a:solidFill>
                <a:latin typeface="Consolas" panose="020B0609020204030204" pitchFamily="49" charset="0"/>
                <a:ea typeface="Times New Roman" panose="02020603050405020304" pitchFamily="18" charset="0"/>
                <a:cs typeface="Times New Roman" panose="02020603050405020304" pitchFamily="18" charset="0"/>
              </a:rPr>
              <a:t>// When touch is returned, use </a:t>
            </a:r>
            <a:r>
              <a:rPr lang="en-GB" sz="1400" dirty="0" smtClean="0">
                <a:solidFill>
                  <a:srgbClr val="008000"/>
                </a:solidFill>
                <a:latin typeface="Consolas" panose="020B0609020204030204" pitchFamily="49" charset="0"/>
                <a:ea typeface="Times New Roman" panose="02020603050405020304" pitchFamily="18" charset="0"/>
                <a:cs typeface="Times New Roman" panose="02020603050405020304" pitchFamily="18" charset="0"/>
              </a:rPr>
              <a:t>touch-optimized </a:t>
            </a:r>
            <a:r>
              <a:rPr lang="en-GB" sz="1400" dirty="0">
                <a:solidFill>
                  <a:srgbClr val="008000"/>
                </a:solidFill>
                <a:latin typeface="Consolas" panose="020B0609020204030204" pitchFamily="49" charset="0"/>
                <a:ea typeface="Times New Roman" panose="02020603050405020304" pitchFamily="18" charset="0"/>
                <a:cs typeface="Times New Roman" panose="02020603050405020304" pitchFamily="18" charset="0"/>
              </a:rPr>
              <a:t>layout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case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UserInteractionMode.Touch</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default</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VisualStateManager.GoToState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this</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err="1"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TouchLayout</a:t>
            </a:r>
            <a:r>
              <a:rPr lang="en-GB" sz="1400"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true</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GB" sz="14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break</a:t>
            </a: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4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400" dirty="0">
              <a:latin typeface="Consolas" panose="020B0609020204030204" pitchFamily="49" charset="0"/>
              <a:ea typeface="Calibri" panose="020F0502020204030204" pitchFamily="34" charset="0"/>
              <a:cs typeface="Times New Roman" panose="02020603050405020304" pitchFamily="18" charset="0"/>
            </a:endParaRPr>
          </a:p>
          <a:p>
            <a:pPr fontAlgn="ctr">
              <a:lnSpc>
                <a:spcPct val="100000"/>
              </a:lnSpc>
            </a:pPr>
            <a:r>
              <a:rPr lang="en-GB" sz="14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GB" sz="1400" dirty="0">
              <a:latin typeface="Consolas" panose="020B0609020204030204" pitchFamily="49" charset="0"/>
              <a:ea typeface="Calibri" panose="020F0502020204030204" pitchFamily="34" charset="0"/>
              <a:cs typeface="Times New Roman" panose="02020603050405020304" pitchFamily="18" charset="0"/>
            </a:endParaRPr>
          </a:p>
        </p:txBody>
      </p:sp>
      <p:sp>
        <p:nvSpPr>
          <p:cNvPr id="4" name="Rectangle 3"/>
          <p:cNvSpPr/>
          <p:nvPr/>
        </p:nvSpPr>
        <p:spPr>
          <a:xfrm>
            <a:off x="1447800" y="3211287"/>
            <a:ext cx="5399314" cy="293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5" name="Rectangle 4"/>
          <p:cNvSpPr/>
          <p:nvPr/>
        </p:nvSpPr>
        <p:spPr>
          <a:xfrm>
            <a:off x="783771" y="3753268"/>
            <a:ext cx="6063343" cy="8078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7" name="Rectangle 6"/>
          <p:cNvSpPr/>
          <p:nvPr/>
        </p:nvSpPr>
        <p:spPr>
          <a:xfrm>
            <a:off x="783771" y="4997260"/>
            <a:ext cx="6063343" cy="9958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460872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GB" dirty="0" smtClean="0"/>
              <a:t>Demo: </a:t>
            </a:r>
            <a:br>
              <a:rPr lang="en-GB" dirty="0" smtClean="0"/>
            </a:br>
            <a:r>
              <a:rPr lang="en-GB" dirty="0" smtClean="0"/>
              <a:t>Adaptive UI with Continuum</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Refinement: </a:t>
            </a:r>
            <a:r>
              <a:rPr lang="en-GB" dirty="0"/>
              <a:t>O</a:t>
            </a:r>
            <a:r>
              <a:rPr lang="en-GB" dirty="0" smtClean="0"/>
              <a:t>ptimize for user input method</a:t>
            </a:r>
            <a:endParaRPr lang="en-GB" dirty="0"/>
          </a:p>
        </p:txBody>
      </p:sp>
      <p:sp>
        <p:nvSpPr>
          <p:cNvPr id="6" name="Text Placeholder 5"/>
          <p:cNvSpPr>
            <a:spLocks noGrp="1"/>
          </p:cNvSpPr>
          <p:nvPr>
            <p:ph type="body" sz="quarter" idx="10"/>
          </p:nvPr>
        </p:nvSpPr>
        <p:spPr>
          <a:xfrm>
            <a:off x="269239" y="1189177"/>
            <a:ext cx="11653523" cy="5167184"/>
          </a:xfrm>
        </p:spPr>
        <p:txBody>
          <a:bodyPr/>
          <a:lstStyle/>
          <a:p>
            <a:r>
              <a:rPr lang="en-GB" dirty="0" smtClean="0"/>
              <a:t>The most optimal UI also adjusts layout when user is using Touch or </a:t>
            </a:r>
            <a:r>
              <a:rPr lang="en-GB" dirty="0" err="1" smtClean="0"/>
              <a:t>Mouse+Keyboard</a:t>
            </a:r>
            <a:endParaRPr lang="en-GB" dirty="0" smtClean="0"/>
          </a:p>
          <a:p>
            <a:endParaRPr lang="en-GB" sz="2800" dirty="0">
              <a:latin typeface="+mn-lt"/>
            </a:endParaRPr>
          </a:p>
          <a:p>
            <a:r>
              <a:rPr lang="en-GB" sz="2800" dirty="0" smtClean="0">
                <a:latin typeface="+mn-lt"/>
              </a:rPr>
              <a:t>Phone display:			Touch</a:t>
            </a:r>
          </a:p>
          <a:p>
            <a:r>
              <a:rPr lang="en-GB" sz="2800" dirty="0" smtClean="0">
                <a:latin typeface="+mn-lt"/>
              </a:rPr>
              <a:t>Connected display: 		Mouse + Keyboard</a:t>
            </a:r>
          </a:p>
          <a:p>
            <a:r>
              <a:rPr lang="en-GB" sz="2800" dirty="0" smtClean="0">
                <a:latin typeface="+mn-lt"/>
              </a:rPr>
              <a:t>Desktop in PC mode:		Mouse + Keyboard</a:t>
            </a:r>
          </a:p>
          <a:p>
            <a:r>
              <a:rPr lang="en-GB" sz="2800" dirty="0" smtClean="0">
                <a:latin typeface="+mn-lt"/>
              </a:rPr>
              <a:t>Desktop in Tablet mode:	Touch</a:t>
            </a:r>
          </a:p>
          <a:p>
            <a:endParaRPr lang="en-GB" sz="3200" dirty="0"/>
          </a:p>
          <a:p>
            <a:r>
              <a:rPr lang="en-GB" sz="3200" dirty="0" smtClean="0"/>
              <a:t>For Touch, may wish to increase spacing between input elements to allow for easier activation through bigger touch targets </a:t>
            </a:r>
            <a:endParaRPr lang="en-GB" sz="3200" dirty="0"/>
          </a:p>
        </p:txBody>
      </p:sp>
    </p:spTree>
    <p:extLst>
      <p:ext uri="{BB962C8B-B14F-4D97-AF65-F5344CB8AC3E}">
        <p14:creationId xmlns:p14="http://schemas.microsoft.com/office/powerpoint/2010/main" val="3784302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 built into </a:t>
            </a:r>
            <a:r>
              <a:rPr lang="en-US" dirty="0"/>
              <a:t>s</a:t>
            </a:r>
            <a:r>
              <a:rPr lang="en-US" dirty="0" smtClean="0"/>
              <a:t>tandard controls</a:t>
            </a:r>
            <a:endParaRPr lang="en-US" dirty="0"/>
          </a:p>
        </p:txBody>
      </p:sp>
      <p:sp>
        <p:nvSpPr>
          <p:cNvPr id="5" name="Text Placeholder 4"/>
          <p:cNvSpPr>
            <a:spLocks noGrp="1"/>
          </p:cNvSpPr>
          <p:nvPr>
            <p:ph type="body" sz="quarter" idx="10"/>
          </p:nvPr>
        </p:nvSpPr>
        <p:spPr>
          <a:xfrm>
            <a:off x="269239" y="1189177"/>
            <a:ext cx="11653523" cy="727700"/>
          </a:xfrm>
        </p:spPr>
        <p:txBody>
          <a:bodyPr/>
          <a:lstStyle/>
          <a:p>
            <a:r>
              <a:rPr lang="en-GB" dirty="0" smtClean="0"/>
              <a:t> </a:t>
            </a:r>
            <a:endParaRPr lang="en-GB" dirty="0"/>
          </a:p>
        </p:txBody>
      </p:sp>
      <p:graphicFrame>
        <p:nvGraphicFramePr>
          <p:cNvPr id="6" name="Object 5"/>
          <p:cNvGraphicFramePr>
            <a:graphicFrameLocks noChangeAspect="1"/>
          </p:cNvGraphicFramePr>
          <p:nvPr>
            <p:extLst/>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71069" name="Image" r:id="rId4" imgW="1726920" imgH="2209320" progId="Photoshop.Image.15">
                  <p:embed/>
                </p:oleObj>
              </mc:Choice>
              <mc:Fallback>
                <p:oleObj name="Image" r:id="rId4" imgW="1726920" imgH="2209320" progId="Photoshop.Image.15">
                  <p:embed/>
                  <p:pic>
                    <p:nvPicPr>
                      <p:cNvPr id="6" name="Object 5"/>
                      <p:cNvPicPr/>
                      <p:nvPr/>
                    </p:nvPicPr>
                    <p:blipFill>
                      <a:blip r:embed="rId5"/>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71070" name="Image" r:id="rId6" imgW="1726920" imgH="2971080" progId="Photoshop.Image.15">
                  <p:embed/>
                </p:oleObj>
              </mc:Choice>
              <mc:Fallback>
                <p:oleObj name="Image" r:id="rId6" imgW="1726920" imgH="2971080" progId="Photoshop.Image.15">
                  <p:embed/>
                  <p:pic>
                    <p:nvPicPr>
                      <p:cNvPr id="7" name="Object 6"/>
                      <p:cNvPicPr/>
                      <p:nvPr/>
                    </p:nvPicPr>
                    <p:blipFill>
                      <a:blip r:embed="rId7"/>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9654" y="1869033"/>
            <a:ext cx="551163" cy="440930"/>
          </a:xfrm>
          <a:prstGeom prst="rect">
            <a:avLst/>
          </a:prstGeom>
        </p:spPr>
      </p:pic>
      <p:pic>
        <p:nvPicPr>
          <p:cNvPr id="9"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extLst/>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71071" name="Image" r:id="rId10" imgW="3758400" imgH="4494960" progId="Photoshop.Image.15">
                    <p:embed/>
                  </p:oleObj>
                </mc:Choice>
                <mc:Fallback>
                  <p:oleObj name="Image" r:id="rId10" imgW="3758400" imgH="4494960" progId="Photoshop.Image.15">
                    <p:embed/>
                    <p:pic>
                      <p:nvPicPr>
                        <p:cNvPr id="10" name="Object 9"/>
                        <p:cNvPicPr/>
                        <p:nvPr/>
                      </p:nvPicPr>
                      <p:blipFill>
                        <a:blip r:embed="rId11"/>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extLst/>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71072" name="Image" r:id="rId12" imgW="3758400" imgH="5053680" progId="Photoshop.Image.15">
                    <p:embed/>
                  </p:oleObj>
                </mc:Choice>
                <mc:Fallback>
                  <p:oleObj name="Image" r:id="rId12" imgW="3758400" imgH="5053680" progId="Photoshop.Image.15">
                    <p:embed/>
                    <p:pic>
                      <p:nvPicPr>
                        <p:cNvPr id="12" name="Object 11"/>
                        <p:cNvPicPr/>
                        <p:nvPr/>
                      </p:nvPicPr>
                      <p:blipFill>
                        <a:blip r:embed="rId13"/>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44634">
              <a:off x="6733669" y="2965388"/>
              <a:ext cx="698817" cy="552065"/>
            </a:xfrm>
            <a:prstGeom prst="rect">
              <a:avLst/>
            </a:prstGeom>
          </p:spPr>
        </p:pic>
      </p:grpSp>
    </p:spTree>
    <p:extLst>
      <p:ext uri="{BB962C8B-B14F-4D97-AF65-F5344CB8AC3E}">
        <p14:creationId xmlns:p14="http://schemas.microsoft.com/office/powerpoint/2010/main" val="32481151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29826"/>
            <a:ext cx="11637012" cy="2398349"/>
          </a:xfrm>
        </p:spPr>
        <p:txBody>
          <a:bodyPr/>
          <a:lstStyle/>
          <a:p>
            <a:r>
              <a:rPr lang="en-GB" dirty="0" smtClean="0"/>
              <a:t>If creating separate pages for different screens, switch on screen size, </a:t>
            </a:r>
            <a:r>
              <a:rPr lang="en-GB" u="sng" dirty="0" smtClean="0"/>
              <a:t>not</a:t>
            </a:r>
            <a:r>
              <a:rPr lang="en-GB" dirty="0" smtClean="0"/>
              <a:t> device family</a:t>
            </a:r>
            <a:endParaRPr lang="en-GB" dirty="0"/>
          </a:p>
        </p:txBody>
      </p:sp>
    </p:spTree>
    <p:extLst>
      <p:ext uri="{BB962C8B-B14F-4D97-AF65-F5344CB8AC3E}">
        <p14:creationId xmlns:p14="http://schemas.microsoft.com/office/powerpoint/2010/main" val="32516838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Navigating to screen size-specific views</a:t>
            </a:r>
            <a:endParaRPr lang="en-GB" dirty="0"/>
          </a:p>
        </p:txBody>
      </p:sp>
      <p:sp>
        <p:nvSpPr>
          <p:cNvPr id="6" name="Rectangle 1"/>
          <p:cNvSpPr>
            <a:spLocks noGrp="1" noChangeArrowheads="1"/>
          </p:cNvSpPr>
          <p:nvPr>
            <p:ph type="body" sz="quarter" idx="10"/>
          </p:nvPr>
        </p:nvSpPr>
        <p:spPr bwMode="auto">
          <a:xfrm>
            <a:off x="269240" y="1109778"/>
            <a:ext cx="10732425"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FF"/>
                </a:solidFill>
                <a:latin typeface="Consolas" panose="020B0609020204030204" pitchFamily="49" charset="0"/>
              </a:rPr>
              <a:t>using</a:t>
            </a:r>
            <a:r>
              <a:rPr kumimoji="0" lang="en-US" altLang="en-US" sz="1600" b="0" i="0" u="none" strike="noStrike" cap="none" normalizeH="0" baseline="0" dirty="0" smtClean="0">
                <a:ln>
                  <a:noFill/>
                </a:ln>
                <a:solidFill>
                  <a:srgbClr val="008000"/>
                </a:solidFill>
                <a:effectLst/>
                <a:latin typeface="Consolas" panose="020B0609020204030204" pitchFamily="49" charset="0"/>
              </a:rPr>
              <a:t> </a:t>
            </a:r>
            <a:r>
              <a:rPr lang="en-US" altLang="en-US" sz="1600" dirty="0" err="1">
                <a:solidFill>
                  <a:srgbClr val="000000"/>
                </a:solidFill>
                <a:latin typeface="Consolas" panose="020B0609020204030204" pitchFamily="49" charset="0"/>
              </a:rPr>
              <a:t>Windows.Graphics.Display</a:t>
            </a:r>
            <a:r>
              <a:rPr lang="en-US" altLang="en-US" sz="1600" dirty="0">
                <a:solidFill>
                  <a:srgbClr val="00000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8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8000"/>
                </a:solidFill>
                <a:effectLst/>
                <a:latin typeface="Consolas" panose="020B0609020204030204" pitchFamily="49" charset="0"/>
              </a:rPr>
              <a:t>//Get the diagonal size of the integrated display</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FF"/>
                </a:solidFill>
                <a:effectLst/>
                <a:latin typeface="Consolas" panose="020B0609020204030204" pitchFamily="49" charset="0"/>
              </a:rPr>
              <a:t>double</a:t>
            </a:r>
            <a:r>
              <a:rPr kumimoji="0" lang="en-US" altLang="en-US" sz="1600" b="0" i="0" u="none" strike="noStrike" cap="none" normalizeH="0" baseline="0" dirty="0" smtClean="0">
                <a:ln>
                  <a:noFill/>
                </a:ln>
                <a:solidFill>
                  <a:srgbClr val="000000"/>
                </a:solidFill>
                <a:effectLst/>
                <a:latin typeface="Consolas" panose="020B0609020204030204" pitchFamily="49" charset="0"/>
              </a:rPr>
              <a:t> _</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actualSizeInInches</a:t>
            </a:r>
            <a:r>
              <a:rPr kumimoji="0" lang="en-US" altLang="en-US" sz="1600" b="0" i="0" u="none" strike="noStrike" cap="none" normalizeH="0" baseline="0" dirty="0" smtClean="0">
                <a:ln>
                  <a:noFill/>
                </a:ln>
                <a:solidFill>
                  <a:srgbClr val="000000"/>
                </a:solidFill>
                <a:effectLst/>
                <a:latin typeface="Consolas" panose="020B0609020204030204" pitchFamily="49" charset="0"/>
              </a:rPr>
              <a:t> = </a:t>
            </a:r>
            <a:r>
              <a:rPr kumimoji="0" lang="en-US" altLang="en-US" sz="1600" b="0" i="0" u="none" strike="noStrike" cap="none" normalizeH="0" baseline="0" dirty="0" err="1" smtClean="0">
                <a:ln>
                  <a:noFill/>
                </a:ln>
                <a:solidFill>
                  <a:srgbClr val="2B91AF"/>
                </a:solidFill>
                <a:effectLst/>
                <a:latin typeface="Consolas" panose="020B0609020204030204" pitchFamily="49" charset="0"/>
              </a:rPr>
              <a:t>Double</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.MaxValue</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FF"/>
                </a:solidFill>
                <a:effectLst/>
                <a:latin typeface="Consolas" panose="020B0609020204030204" pitchFamily="49" charset="0"/>
              </a:rPr>
              <a:t>if</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r>
              <a:rPr kumimoji="0" lang="en-US" altLang="en-US" sz="1600" b="0" i="0" u="none" strike="noStrike" cap="none" normalizeH="0" baseline="0" dirty="0" err="1" smtClean="0">
                <a:ln>
                  <a:noFill/>
                </a:ln>
                <a:solidFill>
                  <a:srgbClr val="2B91AF"/>
                </a:solidFill>
                <a:effectLst/>
                <a:latin typeface="Consolas" panose="020B0609020204030204" pitchFamily="49" charset="0"/>
              </a:rPr>
              <a:t>DisplayInformation</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.GetForCurrentView</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DiagonalSizeInInches.HasValue</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     _</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actualSizeInInches</a:t>
            </a:r>
            <a:r>
              <a:rPr kumimoji="0" lang="en-US" altLang="en-US" sz="1600" b="0" i="0" u="none" strike="noStrike" cap="none" normalizeH="0" baseline="0" dirty="0" smtClean="0">
                <a:ln>
                  <a:noFill/>
                </a:ln>
                <a:solidFill>
                  <a:srgbClr val="000000"/>
                </a:solidFill>
                <a:effectLst/>
                <a:latin typeface="Consolas" panose="020B0609020204030204" pitchFamily="49" charset="0"/>
              </a:rPr>
              <a:t> = </a:t>
            </a:r>
            <a:r>
              <a:rPr kumimoji="0" lang="en-US" altLang="en-US" sz="1600" b="0" i="0" u="none" strike="noStrike" cap="none" normalizeH="0" baseline="0" dirty="0" err="1" smtClean="0">
                <a:ln>
                  <a:noFill/>
                </a:ln>
                <a:solidFill>
                  <a:srgbClr val="2B91AF"/>
                </a:solidFill>
                <a:effectLst/>
                <a:latin typeface="Consolas" panose="020B0609020204030204" pitchFamily="49" charset="0"/>
              </a:rPr>
              <a:t>DisplayInformation</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.GetForCurrentView</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DiagonalSizeInInches.Value</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8000"/>
                </a:solidFill>
                <a:effectLst/>
                <a:latin typeface="Consolas" panose="020B0609020204030204" pitchFamily="49" charset="0"/>
              </a:rPr>
              <a:t>//If the diagonal size is &lt;= 7" use the </a:t>
            </a:r>
            <a:r>
              <a:rPr kumimoji="0" lang="en-US" altLang="en-US" sz="1600" b="0" i="0" u="none" strike="noStrike" cap="none" normalizeH="0" baseline="0" dirty="0" err="1" smtClean="0">
                <a:ln>
                  <a:noFill/>
                </a:ln>
                <a:solidFill>
                  <a:srgbClr val="008000"/>
                </a:solidFill>
                <a:effectLst/>
                <a:latin typeface="Consolas" panose="020B0609020204030204" pitchFamily="49" charset="0"/>
              </a:rPr>
              <a:t>OneHanded</a:t>
            </a:r>
            <a:r>
              <a:rPr kumimoji="0" lang="en-US" altLang="en-US" sz="1600" b="0" i="0" u="none" strike="noStrike" cap="none" normalizeH="0" baseline="0" dirty="0" smtClean="0">
                <a:ln>
                  <a:noFill/>
                </a:ln>
                <a:solidFill>
                  <a:srgbClr val="008000"/>
                </a:solidFill>
                <a:effectLst/>
                <a:latin typeface="Consolas" panose="020B0609020204030204" pitchFamily="49" charset="0"/>
              </a:rPr>
              <a:t> optimized view</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FF"/>
                </a:solidFill>
                <a:effectLst/>
                <a:latin typeface="Consolas" panose="020B0609020204030204" pitchFamily="49" charset="0"/>
              </a:rPr>
              <a:t>if</a:t>
            </a:r>
            <a:r>
              <a:rPr kumimoji="0" lang="en-US" altLang="en-US" sz="1600" b="0" i="0" u="none" strike="noStrike" cap="none" normalizeH="0" baseline="0" dirty="0" smtClean="0">
                <a:ln>
                  <a:noFill/>
                </a:ln>
                <a:solidFill>
                  <a:srgbClr val="000000"/>
                </a:solidFill>
                <a:effectLst/>
                <a:latin typeface="Consolas" panose="020B0609020204030204" pitchFamily="49" charset="0"/>
              </a:rPr>
              <a:t> ( _</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actualSizeInInches</a:t>
            </a:r>
            <a:r>
              <a:rPr kumimoji="0" lang="en-US" altLang="en-US" sz="1600" b="0" i="0" u="none" strike="noStrike" cap="none" normalizeH="0" baseline="0" dirty="0" smtClean="0">
                <a:ln>
                  <a:noFill/>
                </a:ln>
                <a:solidFill>
                  <a:srgbClr val="000000"/>
                </a:solidFill>
                <a:effectLst/>
                <a:latin typeface="Consolas" panose="020B0609020204030204" pitchFamily="49" charset="0"/>
              </a:rPr>
              <a:t> &gt; 0 &amp;&amp; _</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actualSizeInInches</a:t>
            </a:r>
            <a:r>
              <a:rPr kumimoji="0" lang="en-US" altLang="en-US" sz="1600" b="0" i="0" u="none" strike="noStrike" cap="none" normalizeH="0" baseline="0" dirty="0" smtClean="0">
                <a:ln>
                  <a:noFill/>
                </a:ln>
                <a:solidFill>
                  <a:srgbClr val="000000"/>
                </a:solidFill>
                <a:effectLst/>
                <a:latin typeface="Consolas" panose="020B0609020204030204" pitchFamily="49" charset="0"/>
              </a:rPr>
              <a:t> &lt;= 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    </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rootFrame.Navigate</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r>
              <a:rPr kumimoji="0" lang="en-US" altLang="en-US" sz="1600" b="0" i="0" u="none" strike="noStrike" cap="none" normalizeH="0" baseline="0" dirty="0" err="1" smtClean="0">
                <a:ln>
                  <a:noFill/>
                </a:ln>
                <a:solidFill>
                  <a:srgbClr val="0000FF"/>
                </a:solidFill>
                <a:effectLst/>
                <a:latin typeface="Consolas" panose="020B0609020204030204" pitchFamily="49" charset="0"/>
              </a:rPr>
              <a:t>typeof</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r>
              <a:rPr kumimoji="0" lang="en-US" altLang="en-US" sz="1600" b="0" i="0" u="none" strike="noStrike" cap="none" normalizeH="0" baseline="0" dirty="0" err="1" smtClean="0">
                <a:ln>
                  <a:noFill/>
                </a:ln>
                <a:solidFill>
                  <a:srgbClr val="2B91AF"/>
                </a:solidFill>
                <a:effectLst/>
                <a:latin typeface="Consolas" panose="020B0609020204030204" pitchFamily="49" charset="0"/>
              </a:rPr>
              <a:t>MainPage_OneHanded</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e.Arguments</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FF"/>
                </a:solidFill>
                <a:effectLst/>
                <a:latin typeface="Consolas" panose="020B0609020204030204" pitchFamily="49" charset="0"/>
              </a:rPr>
              <a:t>else</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    </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rootFrame.Navigate</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r>
              <a:rPr kumimoji="0" lang="en-US" altLang="en-US" sz="1600" b="0" i="0" u="none" strike="noStrike" cap="none" normalizeH="0" baseline="0" dirty="0" err="1" smtClean="0">
                <a:ln>
                  <a:noFill/>
                </a:ln>
                <a:solidFill>
                  <a:srgbClr val="0000FF"/>
                </a:solidFill>
                <a:effectLst/>
                <a:latin typeface="Consolas" panose="020B0609020204030204" pitchFamily="49" charset="0"/>
              </a:rPr>
              <a:t>typeof</a:t>
            </a:r>
            <a:r>
              <a:rPr kumimoji="0" lang="en-US" altLang="en-US" sz="1600" b="0" i="0" u="none" strike="noStrike" cap="none" normalizeH="0" baseline="0" dirty="0" smtClean="0">
                <a:ln>
                  <a:noFill/>
                </a:ln>
                <a:solidFill>
                  <a:srgbClr val="000000"/>
                </a:solidFill>
                <a:effectLst/>
                <a:latin typeface="Consolas" panose="020B0609020204030204" pitchFamily="49" charset="0"/>
              </a:rPr>
              <a:t>(</a:t>
            </a:r>
            <a:r>
              <a:rPr kumimoji="0" lang="en-US" altLang="en-US" sz="1600" b="0" i="0" u="none" strike="noStrike" cap="none" normalizeH="0" baseline="0" dirty="0" err="1" smtClean="0">
                <a:ln>
                  <a:noFill/>
                </a:ln>
                <a:solidFill>
                  <a:srgbClr val="2B91AF"/>
                </a:solidFill>
                <a:effectLst/>
                <a:latin typeface="Consolas" panose="020B0609020204030204" pitchFamily="49" charset="0"/>
              </a:rPr>
              <a:t>MainPage</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r>
              <a:rPr kumimoji="0" lang="en-US" altLang="en-US" sz="1600" b="0" i="0" u="none" strike="noStrike" cap="none" normalizeH="0" baseline="0" dirty="0" err="1" smtClean="0">
                <a:ln>
                  <a:noFill/>
                </a:ln>
                <a:solidFill>
                  <a:srgbClr val="000000"/>
                </a:solidFill>
                <a:effectLst/>
                <a:latin typeface="Consolas" panose="020B0609020204030204" pitchFamily="49" charset="0"/>
              </a:rPr>
              <a:t>e.Arguments</a:t>
            </a:r>
            <a:r>
              <a:rPr kumimoji="0" lang="en-US" altLang="en-US" sz="1600" b="0" i="0" u="none" strike="noStrike" cap="none" normalizeH="0" baseline="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nsolas" panose="020B0609020204030204" pitchFamily="49" charset="0"/>
              </a:rPr>
              <a:t>} </a:t>
            </a:r>
            <a:endParaRPr kumimoji="0" lang="en-US" altLang="en-US" sz="4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2154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0066" y="2084363"/>
            <a:ext cx="11651870" cy="1201505"/>
          </a:xfrm>
        </p:spPr>
        <p:txBody>
          <a:bodyPr/>
          <a:lstStyle/>
          <a:p>
            <a:r>
              <a:rPr lang="en-US" dirty="0" smtClean="0"/>
              <a:t>Introducing </a:t>
            </a:r>
            <a:r>
              <a:rPr lang="en-US" sz="7198" dirty="0"/>
              <a:t>Continuum</a:t>
            </a:r>
            <a:r>
              <a:rPr lang="en-US" dirty="0" smtClean="0"/>
              <a:t> </a:t>
            </a:r>
            <a:endParaRPr lang="en-US" dirty="0"/>
          </a:p>
        </p:txBody>
      </p:sp>
    </p:spTree>
    <p:extLst>
      <p:ext uri="{BB962C8B-B14F-4D97-AF65-F5344CB8AC3E}">
        <p14:creationId xmlns:p14="http://schemas.microsoft.com/office/powerpoint/2010/main" val="2649147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t>
            </a:r>
            <a:r>
              <a:rPr lang="en-US" dirty="0" smtClean="0"/>
              <a:t>considerations</a:t>
            </a:r>
            <a:endParaRPr lang="en-US" dirty="0"/>
          </a:p>
        </p:txBody>
      </p:sp>
      <p:sp>
        <p:nvSpPr>
          <p:cNvPr id="2" name="Text Placeholder 1"/>
          <p:cNvSpPr>
            <a:spLocks noGrp="1"/>
          </p:cNvSpPr>
          <p:nvPr>
            <p:ph type="body" sz="quarter" idx="10"/>
          </p:nvPr>
        </p:nvSpPr>
        <p:spPr>
          <a:xfrm>
            <a:off x="4902883" y="1694304"/>
            <a:ext cx="7289117" cy="3382529"/>
          </a:xfrm>
        </p:spPr>
        <p:txBody>
          <a:bodyPr/>
          <a:lstStyle/>
          <a:p>
            <a:r>
              <a:rPr lang="en-US" dirty="0">
                <a:solidFill>
                  <a:schemeClr val="bg1">
                    <a:lumMod val="75000"/>
                  </a:schemeClr>
                </a:solidFill>
              </a:rPr>
              <a:t>Hardware</a:t>
            </a:r>
          </a:p>
          <a:p>
            <a:r>
              <a:rPr lang="en-US" dirty="0" smtClean="0">
                <a:solidFill>
                  <a:schemeClr val="bg1">
                    <a:lumMod val="75000"/>
                  </a:schemeClr>
                </a:solidFill>
              </a:rPr>
              <a:t>Adaptive Apps</a:t>
            </a:r>
            <a:endParaRPr lang="en-US" dirty="0">
              <a:solidFill>
                <a:schemeClr val="bg1">
                  <a:lumMod val="75000"/>
                </a:schemeClr>
              </a:solidFill>
            </a:endParaRPr>
          </a:p>
          <a:p>
            <a:r>
              <a:rPr lang="en-US" dirty="0"/>
              <a:t>Packaging</a:t>
            </a:r>
          </a:p>
          <a:p>
            <a:r>
              <a:rPr lang="en-US" dirty="0" smtClean="0">
                <a:solidFill>
                  <a:schemeClr val="bg1">
                    <a:lumMod val="75000"/>
                  </a:schemeClr>
                </a:solidFill>
              </a:rPr>
              <a:t>Scaling</a:t>
            </a:r>
            <a:endParaRPr lang="en-US" dirty="0">
              <a:solidFill>
                <a:schemeClr val="bg1">
                  <a:lumMod val="75000"/>
                </a:schemeClr>
              </a:solidFill>
            </a:endParaRPr>
          </a:p>
          <a:p>
            <a:r>
              <a:rPr lang="en-US" dirty="0" smtClean="0">
                <a:solidFill>
                  <a:schemeClr val="bg1">
                    <a:lumMod val="75000"/>
                  </a:schemeClr>
                </a:solidFill>
              </a:rPr>
              <a:t>Multi-screen</a:t>
            </a:r>
            <a:endParaRPr lang="en-US" dirty="0">
              <a:solidFill>
                <a:schemeClr val="bg1">
                  <a:lumMod val="75000"/>
                </a:schemeClr>
              </a:solidFill>
            </a:endParaRPr>
          </a:p>
        </p:txBody>
      </p:sp>
      <p:sp>
        <p:nvSpPr>
          <p:cNvPr id="6" name="Right Brace 2"/>
          <p:cNvSpPr/>
          <p:nvPr/>
        </p:nvSpPr>
        <p:spPr>
          <a:xfrm>
            <a:off x="8338457" y="2420244"/>
            <a:ext cx="452888" cy="1335327"/>
          </a:xfrm>
          <a:prstGeom prst="rightBrace">
            <a:avLst>
              <a:gd name="adj1" fmla="val 4375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8" name="Rectangle 10"/>
          <p:cNvSpPr/>
          <p:nvPr/>
        </p:nvSpPr>
        <p:spPr>
          <a:xfrm>
            <a:off x="8791345" y="2849547"/>
            <a:ext cx="1224181" cy="461665"/>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Integral</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Rectangle 11"/>
          <p:cNvSpPr/>
          <p:nvPr/>
        </p:nvSpPr>
        <p:spPr>
          <a:xfrm>
            <a:off x="8791346" y="4458304"/>
            <a:ext cx="184705" cy="374793"/>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pic>
        <p:nvPicPr>
          <p:cNvPr id="10" name="Picture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5" y="2202498"/>
            <a:ext cx="3915114" cy="261007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534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422571"/>
            <a:ext cx="11637012" cy="2012859"/>
          </a:xfrm>
        </p:spPr>
        <p:txBody>
          <a:bodyPr/>
          <a:lstStyle/>
          <a:p>
            <a:r>
              <a:rPr lang="en-US" sz="4400" dirty="0"/>
              <a:t>If you build an adaptive Windows </a:t>
            </a:r>
            <a:r>
              <a:rPr lang="en-US" sz="4400" dirty="0" smtClean="0"/>
              <a:t>App, and make it available on </a:t>
            </a:r>
            <a:r>
              <a:rPr lang="en-US" sz="4400" dirty="0"/>
              <a:t>Windows </a:t>
            </a:r>
            <a:r>
              <a:rPr lang="en-US" sz="4400" dirty="0" smtClean="0"/>
              <a:t>10 Mobile </a:t>
            </a:r>
            <a:r>
              <a:rPr lang="en-US" sz="4400" dirty="0"/>
              <a:t>, </a:t>
            </a:r>
            <a:r>
              <a:rPr lang="en-US" sz="4400" dirty="0" smtClean="0"/>
              <a:t>it will work on Continuum</a:t>
            </a:r>
            <a:endParaRPr lang="en-US" sz="4400" b="1" dirty="0"/>
          </a:p>
        </p:txBody>
      </p:sp>
    </p:spTree>
    <p:extLst>
      <p:ext uri="{BB962C8B-B14F-4D97-AF65-F5344CB8AC3E}">
        <p14:creationId xmlns:p14="http://schemas.microsoft.com/office/powerpoint/2010/main" val="8063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Opting out of the connected display</a:t>
            </a:r>
          </a:p>
        </p:txBody>
      </p:sp>
      <p:sp>
        <p:nvSpPr>
          <p:cNvPr id="3" name="Text Placeholder 2"/>
          <p:cNvSpPr>
            <a:spLocks noGrp="1"/>
          </p:cNvSpPr>
          <p:nvPr>
            <p:ph type="body" sz="quarter" idx="10"/>
          </p:nvPr>
        </p:nvSpPr>
        <p:spPr>
          <a:xfrm>
            <a:off x="269240" y="1420488"/>
            <a:ext cx="11653523" cy="5195268"/>
          </a:xfrm>
        </p:spPr>
        <p:txBody>
          <a:bodyPr/>
          <a:lstStyle/>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&lt;Package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xmlns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="http://schemas.microsoft.com/appx/manifest/foundation/windows10"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xmlns:mp</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="http://schemas.microsoft.com/appx/2014/phone/manifest"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xmlns:uap</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="http://schemas.microsoft.com/appx/manifest/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uap</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/windows10"</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xmlns:mobile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="http://schemas.microsoft.com/appx/manifest/mobile/windows10"</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IgnorableNamespaces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uap</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mp</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mobile"&gt;</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262626"/>
                </a:solidFill>
                <a:latin typeface="Consolas" panose="020B0609020204030204" pitchFamily="49" charset="0"/>
                <a:ea typeface="Times New Roman" panose="02020603050405020304" pitchFamily="18" charset="0"/>
                <a:cs typeface="Segoe UI Light" panose="020B0502040204020203" pitchFamily="34" charset="0"/>
              </a:rPr>
              <a:t> </a:t>
            </a:r>
            <a:r>
              <a:rPr lang="en-US" sz="1600" dirty="0" smtClean="0">
                <a:solidFill>
                  <a:srgbClr val="262626"/>
                </a:solidFill>
                <a:latin typeface="Consolas" panose="020B0609020204030204" pitchFamily="49" charset="0"/>
                <a:ea typeface="Calibri" panose="020F0502020204030204" pitchFamily="34" charset="0"/>
                <a:cs typeface="Segoe UI Light" panose="020B0502040204020203" pitchFamily="34" charset="0"/>
              </a:rPr>
              <a:t>   …</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&lt;Applications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&lt;Application …&gt;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Extensions&gt;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mobile:Extension</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Category="</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windows.mobileMultiScreenProperties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mobile:MobileMultiScreenProperties</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RestrictToInternalScreen</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="true"/&gt;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a:t>
            </a:r>
            <a:r>
              <a:rPr lang="en-US" sz="16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mobile:Extension</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&lt;/Extensions</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Application</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&gt;</a:t>
            </a:r>
          </a:p>
          <a:p>
            <a:pPr>
              <a:lnSpc>
                <a:spcPct val="100000"/>
              </a:lnSpc>
            </a:pP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&lt;/Applications&gt;</a:t>
            </a:r>
            <a:endParaRPr lang="en-GB" sz="2400" dirty="0">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GB"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GB"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p:txBody>
      </p:sp>
      <p:sp>
        <p:nvSpPr>
          <p:cNvPr id="4" name="Rectangle 3"/>
          <p:cNvSpPr/>
          <p:nvPr/>
        </p:nvSpPr>
        <p:spPr>
          <a:xfrm>
            <a:off x="1405586" y="4381369"/>
            <a:ext cx="8991600" cy="919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5" name="Rectangle 4"/>
          <p:cNvSpPr/>
          <p:nvPr/>
        </p:nvSpPr>
        <p:spPr>
          <a:xfrm>
            <a:off x="703083" y="2626851"/>
            <a:ext cx="8530127" cy="354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221568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200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t>
            </a:r>
            <a:r>
              <a:rPr lang="en-US" dirty="0" smtClean="0"/>
              <a:t>considerations</a:t>
            </a:r>
            <a:endParaRPr lang="en-US" dirty="0"/>
          </a:p>
        </p:txBody>
      </p:sp>
      <p:sp>
        <p:nvSpPr>
          <p:cNvPr id="2" name="Text Placeholder 1"/>
          <p:cNvSpPr>
            <a:spLocks noGrp="1"/>
          </p:cNvSpPr>
          <p:nvPr>
            <p:ph type="body" sz="quarter" idx="10"/>
          </p:nvPr>
        </p:nvSpPr>
        <p:spPr>
          <a:xfrm>
            <a:off x="4902883" y="1694304"/>
            <a:ext cx="7289117" cy="3382529"/>
          </a:xfrm>
        </p:spPr>
        <p:txBody>
          <a:bodyPr/>
          <a:lstStyle/>
          <a:p>
            <a:r>
              <a:rPr lang="en-US" dirty="0">
                <a:solidFill>
                  <a:schemeClr val="bg1">
                    <a:lumMod val="75000"/>
                  </a:schemeClr>
                </a:solidFill>
              </a:rPr>
              <a:t>Hardware</a:t>
            </a:r>
          </a:p>
          <a:p>
            <a:r>
              <a:rPr lang="en-US" dirty="0" smtClean="0">
                <a:solidFill>
                  <a:schemeClr val="bg1">
                    <a:lumMod val="75000"/>
                  </a:schemeClr>
                </a:solidFill>
              </a:rPr>
              <a:t>Adaptive Apps</a:t>
            </a:r>
            <a:endParaRPr lang="en-US" dirty="0">
              <a:solidFill>
                <a:schemeClr val="bg1">
                  <a:lumMod val="75000"/>
                </a:schemeClr>
              </a:solidFill>
            </a:endParaRPr>
          </a:p>
          <a:p>
            <a:r>
              <a:rPr lang="en-US" dirty="0" smtClean="0">
                <a:solidFill>
                  <a:schemeClr val="bg1">
                    <a:lumMod val="75000"/>
                  </a:schemeClr>
                </a:solidFill>
              </a:rPr>
              <a:t>Packaging</a:t>
            </a:r>
          </a:p>
          <a:p>
            <a:r>
              <a:rPr lang="en-US" dirty="0"/>
              <a:t>Scaling</a:t>
            </a:r>
          </a:p>
          <a:p>
            <a:r>
              <a:rPr lang="en-US" dirty="0" smtClean="0">
                <a:solidFill>
                  <a:schemeClr val="bg1">
                    <a:lumMod val="75000"/>
                  </a:schemeClr>
                </a:solidFill>
              </a:rPr>
              <a:t>Multi-screen</a:t>
            </a:r>
            <a:endParaRPr lang="en-US" dirty="0">
              <a:solidFill>
                <a:schemeClr val="bg1">
                  <a:lumMod val="75000"/>
                </a:schemeClr>
              </a:solidFill>
            </a:endParaRPr>
          </a:p>
        </p:txBody>
      </p:sp>
      <p:sp>
        <p:nvSpPr>
          <p:cNvPr id="6" name="Right Brace 2"/>
          <p:cNvSpPr/>
          <p:nvPr/>
        </p:nvSpPr>
        <p:spPr>
          <a:xfrm>
            <a:off x="8338457" y="2420244"/>
            <a:ext cx="452888" cy="1335327"/>
          </a:xfrm>
          <a:prstGeom prst="rightBrace">
            <a:avLst>
              <a:gd name="adj1" fmla="val 4375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8" name="Rectangle 10"/>
          <p:cNvSpPr/>
          <p:nvPr/>
        </p:nvSpPr>
        <p:spPr>
          <a:xfrm>
            <a:off x="8791345" y="2849547"/>
            <a:ext cx="1224181" cy="461665"/>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Integral</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Rectangle 11"/>
          <p:cNvSpPr/>
          <p:nvPr/>
        </p:nvSpPr>
        <p:spPr>
          <a:xfrm>
            <a:off x="8791346" y="4458304"/>
            <a:ext cx="184705" cy="374793"/>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pic>
        <p:nvPicPr>
          <p:cNvPr id="10" name="Picture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5" y="2202498"/>
            <a:ext cx="3915114" cy="261007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217792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22788"/>
            <a:ext cx="11106686" cy="1514261"/>
          </a:xfrm>
        </p:spPr>
        <p:txBody>
          <a:bodyPr/>
          <a:lstStyle/>
          <a:p>
            <a:r>
              <a:rPr lang="en-US" sz="4800" dirty="0"/>
              <a:t>Think about how your app scales </a:t>
            </a:r>
            <a:r>
              <a:rPr lang="en-US" sz="4800" dirty="0" smtClean="0"/>
              <a:t/>
            </a:r>
            <a:br>
              <a:rPr lang="en-US" sz="4800" dirty="0" smtClean="0"/>
            </a:br>
            <a:r>
              <a:rPr lang="en-US" sz="4800" dirty="0" smtClean="0"/>
              <a:t>to </a:t>
            </a:r>
            <a:r>
              <a:rPr lang="en-US" sz="4800" dirty="0"/>
              <a:t>the big </a:t>
            </a:r>
            <a:r>
              <a:rPr lang="en-US" sz="4800" dirty="0" smtClean="0"/>
              <a:t>screen</a:t>
            </a:r>
            <a:endParaRPr lang="en-US" sz="4800" b="1" dirty="0"/>
          </a:p>
        </p:txBody>
      </p:sp>
    </p:spTree>
    <p:extLst>
      <p:ext uri="{BB962C8B-B14F-4D97-AF65-F5344CB8AC3E}">
        <p14:creationId xmlns:p14="http://schemas.microsoft.com/office/powerpoint/2010/main" val="338566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l="23969"/>
          <a:stretch/>
        </p:blipFill>
        <p:spPr>
          <a:xfrm>
            <a:off x="3522421" y="1846705"/>
            <a:ext cx="3523665" cy="2737358"/>
          </a:xfrm>
          <a:prstGeom prst="rect">
            <a:avLst/>
          </a:prstGeom>
        </p:spPr>
      </p:pic>
      <p:pic>
        <p:nvPicPr>
          <p:cNvPr id="30" name="Picture 29"/>
          <p:cNvPicPr>
            <a:picLocks noChangeAspect="1"/>
          </p:cNvPicPr>
          <p:nvPr/>
        </p:nvPicPr>
        <p:blipFill>
          <a:blip r:embed="rId4"/>
          <a:stretch>
            <a:fillRect/>
          </a:stretch>
        </p:blipFill>
        <p:spPr>
          <a:xfrm>
            <a:off x="859914" y="1365105"/>
            <a:ext cx="1633499" cy="3218957"/>
          </a:xfrm>
          <a:prstGeom prst="rect">
            <a:avLst/>
          </a:prstGeom>
        </p:spPr>
      </p:pic>
      <p:sp>
        <p:nvSpPr>
          <p:cNvPr id="4" name="TextBox 3"/>
          <p:cNvSpPr txBox="1"/>
          <p:nvPr/>
        </p:nvSpPr>
        <p:spPr>
          <a:xfrm>
            <a:off x="4418500" y="4691322"/>
            <a:ext cx="1731505" cy="621968"/>
          </a:xfrm>
          <a:prstGeom prst="rect">
            <a:avLst/>
          </a:prstGeom>
          <a:noFill/>
        </p:spPr>
        <p:txBody>
          <a:bodyPr wrap="square" lIns="179259" tIns="143407" rIns="179259" bIns="143407" rtlCol="0">
            <a:spAutoFit/>
          </a:bodyPr>
          <a:lstStyle/>
          <a:p>
            <a:pPr defTabSz="914225">
              <a:lnSpc>
                <a:spcPct val="90000"/>
              </a:lnSpc>
              <a:spcAft>
                <a:spcPts val="588"/>
              </a:spcAft>
            </a:pPr>
            <a:r>
              <a:rPr lang="en-US" sz="2353" dirty="0">
                <a:gradFill>
                  <a:gsLst>
                    <a:gs pos="2917">
                      <a:srgbClr val="404040"/>
                    </a:gs>
                    <a:gs pos="30000">
                      <a:srgbClr val="404040"/>
                    </a:gs>
                  </a:gsLst>
                  <a:lin ang="5400000" scaled="0"/>
                </a:gradFill>
              </a:rPr>
              <a:t>Scale-100</a:t>
            </a:r>
          </a:p>
        </p:txBody>
      </p:sp>
      <p:sp>
        <p:nvSpPr>
          <p:cNvPr id="57" name="TextBox 56"/>
          <p:cNvSpPr txBox="1"/>
          <p:nvPr/>
        </p:nvSpPr>
        <p:spPr>
          <a:xfrm>
            <a:off x="8687450" y="4691322"/>
            <a:ext cx="1731505" cy="621968"/>
          </a:xfrm>
          <a:prstGeom prst="rect">
            <a:avLst/>
          </a:prstGeom>
          <a:noFill/>
        </p:spPr>
        <p:txBody>
          <a:bodyPr wrap="square" lIns="179259" tIns="143407" rIns="179259" bIns="143407" rtlCol="0">
            <a:spAutoFit/>
          </a:bodyPr>
          <a:lstStyle/>
          <a:p>
            <a:pPr defTabSz="914225">
              <a:lnSpc>
                <a:spcPct val="90000"/>
              </a:lnSpc>
              <a:spcAft>
                <a:spcPts val="588"/>
              </a:spcAft>
            </a:pPr>
            <a:r>
              <a:rPr lang="en-US" sz="2353" dirty="0">
                <a:gradFill>
                  <a:gsLst>
                    <a:gs pos="2917">
                      <a:srgbClr val="404040"/>
                    </a:gs>
                    <a:gs pos="30000">
                      <a:srgbClr val="404040"/>
                    </a:gs>
                  </a:gsLst>
                  <a:lin ang="5400000" scaled="0"/>
                </a:gradFill>
              </a:rPr>
              <a:t>Scale-150</a:t>
            </a:r>
          </a:p>
        </p:txBody>
      </p:sp>
      <p:sp>
        <p:nvSpPr>
          <p:cNvPr id="61" name="TextBox 60"/>
          <p:cNvSpPr txBox="1"/>
          <p:nvPr/>
        </p:nvSpPr>
        <p:spPr>
          <a:xfrm>
            <a:off x="810910" y="4691322"/>
            <a:ext cx="1731505" cy="621968"/>
          </a:xfrm>
          <a:prstGeom prst="rect">
            <a:avLst/>
          </a:prstGeom>
          <a:noFill/>
        </p:spPr>
        <p:txBody>
          <a:bodyPr wrap="square" lIns="179259" tIns="143407" rIns="179259" bIns="143407" rtlCol="0">
            <a:spAutoFit/>
          </a:bodyPr>
          <a:lstStyle/>
          <a:p>
            <a:pPr defTabSz="914225">
              <a:lnSpc>
                <a:spcPct val="90000"/>
              </a:lnSpc>
              <a:spcAft>
                <a:spcPts val="588"/>
              </a:spcAft>
            </a:pPr>
            <a:r>
              <a:rPr lang="en-US" sz="2353" dirty="0">
                <a:gradFill>
                  <a:gsLst>
                    <a:gs pos="2917">
                      <a:srgbClr val="404040"/>
                    </a:gs>
                    <a:gs pos="30000">
                      <a:srgbClr val="404040"/>
                    </a:gs>
                  </a:gsLst>
                  <a:lin ang="5400000" scaled="0"/>
                </a:gradFill>
              </a:rPr>
              <a:t>Scale-300</a:t>
            </a:r>
          </a:p>
        </p:txBody>
      </p:sp>
      <p:grpSp>
        <p:nvGrpSpPr>
          <p:cNvPr id="17" name="Group 16"/>
          <p:cNvGrpSpPr/>
          <p:nvPr/>
        </p:nvGrpSpPr>
        <p:grpSpPr>
          <a:xfrm>
            <a:off x="7284219" y="1914410"/>
            <a:ext cx="4537968" cy="2601946"/>
            <a:chOff x="164954" y="3806880"/>
            <a:chExt cx="4538612" cy="2602315"/>
          </a:xfrm>
        </p:grpSpPr>
        <p:pic>
          <p:nvPicPr>
            <p:cNvPr id="18" name="Picture 17"/>
            <p:cNvPicPr>
              <a:picLocks noChangeAspect="1"/>
            </p:cNvPicPr>
            <p:nvPr/>
          </p:nvPicPr>
          <p:blipFill rotWithShape="1">
            <a:blip r:embed="rId5"/>
            <a:srcRect b="7965"/>
            <a:stretch/>
          </p:blipFill>
          <p:spPr>
            <a:xfrm>
              <a:off x="164954" y="3806880"/>
              <a:ext cx="4538612" cy="2404509"/>
            </a:xfrm>
            <a:prstGeom prst="rect">
              <a:avLst/>
            </a:prstGeom>
          </p:spPr>
        </p:pic>
        <p:pic>
          <p:nvPicPr>
            <p:cNvPr id="19" name="Picture 18"/>
            <p:cNvPicPr>
              <a:picLocks noChangeAspect="1"/>
            </p:cNvPicPr>
            <p:nvPr/>
          </p:nvPicPr>
          <p:blipFill rotWithShape="1">
            <a:blip r:embed="rId5"/>
            <a:srcRect t="91380"/>
            <a:stretch/>
          </p:blipFill>
          <p:spPr>
            <a:xfrm rot="10800000">
              <a:off x="1712457" y="6180595"/>
              <a:ext cx="1443606" cy="228600"/>
            </a:xfrm>
            <a:prstGeom prst="rect">
              <a:avLst/>
            </a:prstGeom>
          </p:spPr>
        </p:pic>
      </p:grpSp>
    </p:spTree>
    <p:extLst>
      <p:ext uri="{BB962C8B-B14F-4D97-AF65-F5344CB8AC3E}">
        <p14:creationId xmlns:p14="http://schemas.microsoft.com/office/powerpoint/2010/main" val="16488507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3"/>
          <p:cNvSpPr txBox="1">
            <a:spLocks/>
          </p:cNvSpPr>
          <p:nvPr/>
        </p:nvSpPr>
        <p:spPr>
          <a:xfrm>
            <a:off x="270066" y="289957"/>
            <a:ext cx="11654187" cy="899537"/>
          </a:xfrm>
          <a:prstGeom prst="rect">
            <a:avLst/>
          </a:prstGeom>
        </p:spPr>
        <p:txBody>
          <a:bodyPr vert="horz" lIns="91427" tIns="45713" rIns="91427" bIns="45713" rtlCol="0" anchor="b">
            <a:norm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l"/>
            <a:r>
              <a:rPr lang="en-US" sz="4704" spc="-100" dirty="0">
                <a:ln w="3175">
                  <a:noFill/>
                </a:ln>
                <a:gradFill>
                  <a:gsLst>
                    <a:gs pos="1250">
                      <a:prstClr val="black"/>
                    </a:gs>
                    <a:gs pos="100000">
                      <a:prstClr val="black"/>
                    </a:gs>
                  </a:gsLst>
                  <a:lin ang="5400000" scaled="0"/>
                </a:gradFill>
                <a:cs typeface="Segoe UI Light" panose="020B0502040204020203" pitchFamily="34" charset="0"/>
              </a:rPr>
              <a:t>Downscaling</a:t>
            </a:r>
          </a:p>
        </p:txBody>
      </p:sp>
      <p:sp>
        <p:nvSpPr>
          <p:cNvPr id="27" name="Text Placeholder 2"/>
          <p:cNvSpPr txBox="1">
            <a:spLocks/>
          </p:cNvSpPr>
          <p:nvPr/>
        </p:nvSpPr>
        <p:spPr>
          <a:xfrm>
            <a:off x="279234" y="1636661"/>
            <a:ext cx="2755056" cy="49289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30000"/>
              </a:spcBef>
              <a:spcAft>
                <a:spcPts val="1200"/>
              </a:spcAft>
              <a:defRPr/>
            </a:pPr>
            <a:r>
              <a:rPr lang="en-US" dirty="0">
                <a:solidFill>
                  <a:srgbClr val="404040"/>
                </a:solidFill>
              </a:rPr>
              <a:t>System scales down UI elements.</a:t>
            </a:r>
          </a:p>
          <a:p>
            <a:pPr>
              <a:spcBef>
                <a:spcPct val="30000"/>
              </a:spcBef>
              <a:spcAft>
                <a:spcPts val="1200"/>
              </a:spcAft>
              <a:defRPr/>
            </a:pPr>
            <a:r>
              <a:rPr lang="en-US" dirty="0">
                <a:solidFill>
                  <a:srgbClr val="404040"/>
                </a:solidFill>
              </a:rPr>
              <a:t>Common scenario for continuum.</a:t>
            </a:r>
          </a:p>
        </p:txBody>
      </p:sp>
      <p:pic>
        <p:nvPicPr>
          <p:cNvPr id="31" name="Picture 1" descr="Calendar_1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882" y="1885647"/>
            <a:ext cx="1219027" cy="12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descr="Clock_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965" y="1883420"/>
            <a:ext cx="1219027" cy="12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descr="Edit_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9048" y="1883420"/>
            <a:ext cx="1219027" cy="12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itle 23"/>
          <p:cNvSpPr txBox="1">
            <a:spLocks/>
          </p:cNvSpPr>
          <p:nvPr/>
        </p:nvSpPr>
        <p:spPr>
          <a:xfrm>
            <a:off x="3565363" y="2446256"/>
            <a:ext cx="2164526" cy="367533"/>
          </a:xfrm>
          <a:prstGeom prst="rect">
            <a:avLst/>
          </a:prstGeom>
        </p:spPr>
        <p:txBody>
          <a:bodyPr vert="horz" lIns="91427" tIns="45713" rIns="91427" bIns="45713" rtlCol="0" anchor="b">
            <a:no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r"/>
            <a:r>
              <a:rPr lang="en-US" sz="2800" spc="-100" dirty="0">
                <a:ln w="3175">
                  <a:noFill/>
                </a:ln>
                <a:gradFill>
                  <a:gsLst>
                    <a:gs pos="1250">
                      <a:prstClr val="black"/>
                    </a:gs>
                    <a:gs pos="100000">
                      <a:prstClr val="black"/>
                    </a:gs>
                  </a:gsLst>
                  <a:lin ang="5400000" scaled="0"/>
                </a:gradFill>
                <a:cs typeface="Segoe UI Light" panose="020B0502040204020203" pitchFamily="34" charset="0"/>
              </a:rPr>
              <a:t>Original (400)</a:t>
            </a:r>
          </a:p>
        </p:txBody>
      </p:sp>
    </p:spTree>
    <p:extLst>
      <p:ext uri="{BB962C8B-B14F-4D97-AF65-F5344CB8AC3E}">
        <p14:creationId xmlns:p14="http://schemas.microsoft.com/office/powerpoint/2010/main" val="3858590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3"/>
          <p:cNvSpPr txBox="1">
            <a:spLocks/>
          </p:cNvSpPr>
          <p:nvPr/>
        </p:nvSpPr>
        <p:spPr>
          <a:xfrm>
            <a:off x="270066" y="289957"/>
            <a:ext cx="11654187" cy="899537"/>
          </a:xfrm>
          <a:prstGeom prst="rect">
            <a:avLst/>
          </a:prstGeom>
        </p:spPr>
        <p:txBody>
          <a:bodyPr vert="horz" lIns="91427" tIns="45713" rIns="91427" bIns="45713" rtlCol="0" anchor="b">
            <a:norm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l"/>
            <a:r>
              <a:rPr lang="en-US" sz="4704" spc="-100" dirty="0">
                <a:ln w="3175">
                  <a:noFill/>
                </a:ln>
                <a:gradFill>
                  <a:gsLst>
                    <a:gs pos="1250">
                      <a:prstClr val="black"/>
                    </a:gs>
                    <a:gs pos="100000">
                      <a:prstClr val="black"/>
                    </a:gs>
                  </a:gsLst>
                  <a:lin ang="5400000" scaled="0"/>
                </a:gradFill>
                <a:cs typeface="Segoe UI Light" panose="020B0502040204020203" pitchFamily="34" charset="0"/>
              </a:rPr>
              <a:t>Downscaling</a:t>
            </a:r>
          </a:p>
        </p:txBody>
      </p:sp>
      <p:pic>
        <p:nvPicPr>
          <p:cNvPr id="1067" name="Picture 1" descr="Calendar_1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882" y="1885647"/>
            <a:ext cx="1219027" cy="12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8" name="Picture 2" descr="Clock_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0965" y="1883420"/>
            <a:ext cx="1219027" cy="12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9" name="Picture 3" descr="Edit_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9048" y="1883420"/>
            <a:ext cx="1219027" cy="121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itle 23"/>
          <p:cNvSpPr txBox="1">
            <a:spLocks/>
          </p:cNvSpPr>
          <p:nvPr/>
        </p:nvSpPr>
        <p:spPr>
          <a:xfrm>
            <a:off x="2549113" y="3796373"/>
            <a:ext cx="3180775" cy="367533"/>
          </a:xfrm>
          <a:prstGeom prst="rect">
            <a:avLst/>
          </a:prstGeom>
        </p:spPr>
        <p:txBody>
          <a:bodyPr vert="horz" lIns="91427" tIns="45713" rIns="91427" bIns="45713" rtlCol="0" anchor="b">
            <a:no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r"/>
            <a:r>
              <a:rPr lang="en-US" sz="2800" spc="-100" dirty="0">
                <a:ln w="3175">
                  <a:noFill/>
                </a:ln>
                <a:gradFill>
                  <a:gsLst>
                    <a:gs pos="1250">
                      <a:prstClr val="black"/>
                    </a:gs>
                    <a:gs pos="100000">
                      <a:prstClr val="black"/>
                    </a:gs>
                  </a:gsLst>
                  <a:lin ang="5400000" scaled="0"/>
                </a:gradFill>
                <a:cs typeface="Segoe UI Light" panose="020B0502040204020203" pitchFamily="34" charset="0"/>
              </a:rPr>
              <a:t>Compressed (100)</a:t>
            </a:r>
          </a:p>
        </p:txBody>
      </p:sp>
      <p:sp>
        <p:nvSpPr>
          <p:cNvPr id="62" name="Title 23"/>
          <p:cNvSpPr txBox="1">
            <a:spLocks/>
          </p:cNvSpPr>
          <p:nvPr/>
        </p:nvSpPr>
        <p:spPr>
          <a:xfrm>
            <a:off x="3565363" y="2446256"/>
            <a:ext cx="2164526" cy="367533"/>
          </a:xfrm>
          <a:prstGeom prst="rect">
            <a:avLst/>
          </a:prstGeom>
        </p:spPr>
        <p:txBody>
          <a:bodyPr vert="horz" lIns="91427" tIns="45713" rIns="91427" bIns="45713" rtlCol="0" anchor="b">
            <a:no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r"/>
            <a:r>
              <a:rPr lang="en-US" sz="2800" spc="-100" dirty="0">
                <a:ln w="3175">
                  <a:noFill/>
                </a:ln>
                <a:gradFill>
                  <a:gsLst>
                    <a:gs pos="1250">
                      <a:prstClr val="black"/>
                    </a:gs>
                    <a:gs pos="100000">
                      <a:prstClr val="black"/>
                    </a:gs>
                  </a:gsLst>
                  <a:lin ang="5400000" scaled="0"/>
                </a:gradFill>
                <a:cs typeface="Segoe UI Light" panose="020B0502040204020203" pitchFamily="34" charset="0"/>
              </a:rPr>
              <a:t>Original (400)</a:t>
            </a:r>
          </a:p>
        </p:txBody>
      </p:sp>
      <p:sp>
        <p:nvSpPr>
          <p:cNvPr id="27" name="Text Placeholder 2"/>
          <p:cNvSpPr txBox="1">
            <a:spLocks/>
          </p:cNvSpPr>
          <p:nvPr/>
        </p:nvSpPr>
        <p:spPr>
          <a:xfrm>
            <a:off x="279234" y="1636661"/>
            <a:ext cx="2755056" cy="49289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30000"/>
              </a:spcBef>
              <a:spcAft>
                <a:spcPts val="1200"/>
              </a:spcAft>
              <a:defRPr/>
            </a:pPr>
            <a:r>
              <a:rPr lang="en-US" dirty="0">
                <a:solidFill>
                  <a:srgbClr val="404040"/>
                </a:solidFill>
              </a:rPr>
              <a:t>System scales down UI elements.</a:t>
            </a:r>
          </a:p>
          <a:p>
            <a:pPr>
              <a:spcBef>
                <a:spcPct val="30000"/>
              </a:spcBef>
              <a:spcAft>
                <a:spcPts val="1200"/>
              </a:spcAft>
              <a:defRPr/>
            </a:pPr>
            <a:r>
              <a:rPr lang="en-US" dirty="0">
                <a:solidFill>
                  <a:srgbClr val="404040"/>
                </a:solidFill>
              </a:rPr>
              <a:t>Common scenario for continuum.</a:t>
            </a:r>
          </a:p>
        </p:txBody>
      </p:sp>
      <p:pic>
        <p:nvPicPr>
          <p:cNvPr id="12" name="Picture 19" descr="image0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0065" y="3800826"/>
            <a:ext cx="304757" cy="304757"/>
          </a:xfrm>
          <a:prstGeom prst="rect">
            <a:avLst/>
          </a:prstGeom>
          <a:noFill/>
          <a:ln>
            <a:noFill/>
          </a:ln>
          <a:effectLst>
            <a:outerShdw blurRad="381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image0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147" y="3796371"/>
            <a:ext cx="304757" cy="304757"/>
          </a:xfrm>
          <a:prstGeom prst="rect">
            <a:avLst/>
          </a:prstGeom>
          <a:noFill/>
          <a:ln>
            <a:noFill/>
          </a:ln>
          <a:effectLst>
            <a:outerShdw blurRad="381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image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6230" y="3796371"/>
            <a:ext cx="304757" cy="304757"/>
          </a:xfrm>
          <a:prstGeom prst="rect">
            <a:avLst/>
          </a:prstGeom>
          <a:noFill/>
          <a:ln>
            <a:noFill/>
          </a:ln>
          <a:effectLst>
            <a:outerShdw blurRad="381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53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3"/>
          <p:cNvSpPr txBox="1">
            <a:spLocks/>
          </p:cNvSpPr>
          <p:nvPr/>
        </p:nvSpPr>
        <p:spPr>
          <a:xfrm>
            <a:off x="270066" y="289957"/>
            <a:ext cx="11654187" cy="899537"/>
          </a:xfrm>
          <a:prstGeom prst="rect">
            <a:avLst/>
          </a:prstGeom>
        </p:spPr>
        <p:txBody>
          <a:bodyPr vert="horz" lIns="91427" tIns="45713" rIns="91427" bIns="45713" rtlCol="0" anchor="b">
            <a:norm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l"/>
            <a:r>
              <a:rPr lang="en-US" sz="4704" spc="-100" dirty="0">
                <a:ln w="3175">
                  <a:noFill/>
                </a:ln>
                <a:gradFill>
                  <a:gsLst>
                    <a:gs pos="1250">
                      <a:prstClr val="black"/>
                    </a:gs>
                    <a:gs pos="100000">
                      <a:prstClr val="black"/>
                    </a:gs>
                  </a:gsLst>
                  <a:lin ang="5400000" scaled="0"/>
                </a:gradFill>
                <a:cs typeface="Segoe UI Light" panose="020B0502040204020203" pitchFamily="34" charset="0"/>
              </a:rPr>
              <a:t>Downscaling</a:t>
            </a:r>
          </a:p>
        </p:txBody>
      </p:sp>
      <p:pic>
        <p:nvPicPr>
          <p:cNvPr id="1074" name="Picture 19"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065" y="3800826"/>
            <a:ext cx="304757" cy="304757"/>
          </a:xfrm>
          <a:prstGeom prst="rect">
            <a:avLst/>
          </a:prstGeom>
          <a:noFill/>
          <a:ln>
            <a:noFill/>
          </a:ln>
          <a:effectLst>
            <a:outerShdw blurRad="381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itle 23"/>
          <p:cNvSpPr txBox="1">
            <a:spLocks/>
          </p:cNvSpPr>
          <p:nvPr/>
        </p:nvSpPr>
        <p:spPr>
          <a:xfrm>
            <a:off x="2549113" y="3796373"/>
            <a:ext cx="3180775" cy="367533"/>
          </a:xfrm>
          <a:prstGeom prst="rect">
            <a:avLst/>
          </a:prstGeom>
        </p:spPr>
        <p:txBody>
          <a:bodyPr vert="horz" lIns="91427" tIns="45713" rIns="91427" bIns="45713" rtlCol="0" anchor="b">
            <a:no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r"/>
            <a:r>
              <a:rPr lang="en-US" sz="2800" spc="-100">
                <a:ln w="3175">
                  <a:noFill/>
                </a:ln>
                <a:gradFill>
                  <a:gsLst>
                    <a:gs pos="1250">
                      <a:prstClr val="black"/>
                    </a:gs>
                    <a:gs pos="100000">
                      <a:prstClr val="black"/>
                    </a:gs>
                  </a:gsLst>
                  <a:lin ang="5400000" scaled="0"/>
                </a:gradFill>
                <a:cs typeface="Segoe UI Light" panose="020B0502040204020203" pitchFamily="34" charset="0"/>
              </a:rPr>
              <a:t>Compressed (400</a:t>
            </a:r>
            <a:r>
              <a:rPr lang="en-US" sz="2800" spc="-100" dirty="0">
                <a:ln w="3175">
                  <a:noFill/>
                </a:ln>
                <a:gradFill>
                  <a:gsLst>
                    <a:gs pos="1250">
                      <a:prstClr val="black"/>
                    </a:gs>
                    <a:gs pos="100000">
                      <a:prstClr val="black"/>
                    </a:gs>
                  </a:gsLst>
                  <a:lin ang="5400000" scaled="0"/>
                </a:gradFill>
                <a:cs typeface="Segoe UI Light" panose="020B0502040204020203" pitchFamily="34" charset="0"/>
              </a:rPr>
              <a:t>)</a:t>
            </a:r>
          </a:p>
        </p:txBody>
      </p:sp>
      <p:pic>
        <p:nvPicPr>
          <p:cNvPr id="1079" name="Picture 2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147" y="3796371"/>
            <a:ext cx="304757" cy="304757"/>
          </a:xfrm>
          <a:prstGeom prst="rect">
            <a:avLst/>
          </a:prstGeom>
          <a:noFill/>
          <a:ln>
            <a:noFill/>
          </a:ln>
          <a:effectLst>
            <a:outerShdw blurRad="381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4" name="Picture 2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6230" y="3796371"/>
            <a:ext cx="304757" cy="304757"/>
          </a:xfrm>
          <a:prstGeom prst="rect">
            <a:avLst/>
          </a:prstGeom>
          <a:noFill/>
          <a:ln>
            <a:noFill/>
          </a:ln>
          <a:effectLst>
            <a:outerShdw blurRad="38100" dir="5400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Placeholder 2"/>
          <p:cNvSpPr txBox="1">
            <a:spLocks/>
          </p:cNvSpPr>
          <p:nvPr/>
        </p:nvSpPr>
        <p:spPr>
          <a:xfrm>
            <a:off x="279234" y="1636661"/>
            <a:ext cx="2755056" cy="49289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30000"/>
              </a:spcBef>
              <a:spcAft>
                <a:spcPts val="1200"/>
              </a:spcAft>
              <a:defRPr/>
            </a:pPr>
            <a:r>
              <a:rPr lang="en-US" dirty="0">
                <a:solidFill>
                  <a:srgbClr val="404040"/>
                </a:solidFill>
              </a:rPr>
              <a:t>System scales down UI elements.</a:t>
            </a:r>
          </a:p>
          <a:p>
            <a:pPr>
              <a:spcBef>
                <a:spcPct val="30000"/>
              </a:spcBef>
              <a:spcAft>
                <a:spcPts val="1200"/>
              </a:spcAft>
              <a:defRPr/>
            </a:pPr>
            <a:r>
              <a:rPr lang="en-US" dirty="0">
                <a:solidFill>
                  <a:srgbClr val="404040"/>
                </a:solidFill>
              </a:rPr>
              <a:t>Common scenario for continuum.</a:t>
            </a:r>
          </a:p>
        </p:txBody>
      </p:sp>
      <p:pic>
        <p:nvPicPr>
          <p:cNvPr id="12" name="Picture 19"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065" y="4770882"/>
            <a:ext cx="304757"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8100" y="4770882"/>
            <a:ext cx="304757"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image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6182" y="4770882"/>
            <a:ext cx="304757" cy="30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23"/>
          <p:cNvSpPr txBox="1">
            <a:spLocks/>
          </p:cNvSpPr>
          <p:nvPr/>
        </p:nvSpPr>
        <p:spPr>
          <a:xfrm>
            <a:off x="2549113" y="4739495"/>
            <a:ext cx="3180775" cy="367533"/>
          </a:xfrm>
          <a:prstGeom prst="rect">
            <a:avLst/>
          </a:prstGeom>
        </p:spPr>
        <p:txBody>
          <a:bodyPr vert="horz" lIns="91427" tIns="45713" rIns="91427" bIns="45713" rtlCol="0" anchor="b">
            <a:noAutofit/>
          </a:bodyPr>
          <a:lstStyle>
            <a:lvl1pPr algn="ctr" defTabSz="914225" rtl="0" eaLnBrk="1" latinLnBrk="0" hangingPunct="1">
              <a:lnSpc>
                <a:spcPct val="90000"/>
              </a:lnSpc>
              <a:spcBef>
                <a:spcPct val="0"/>
              </a:spcBef>
              <a:buNone/>
              <a:defRPr sz="5998" kern="1200">
                <a:solidFill>
                  <a:schemeClr val="tx1"/>
                </a:solidFill>
                <a:latin typeface="+mj-lt"/>
                <a:ea typeface="+mj-ea"/>
                <a:cs typeface="+mj-cs"/>
              </a:defRPr>
            </a:lvl1pPr>
          </a:lstStyle>
          <a:p>
            <a:pPr algn="r"/>
            <a:r>
              <a:rPr lang="en-US" sz="2800" spc="-100" dirty="0">
                <a:ln w="3175">
                  <a:noFill/>
                </a:ln>
                <a:gradFill>
                  <a:gsLst>
                    <a:gs pos="1250">
                      <a:prstClr val="black"/>
                    </a:gs>
                    <a:gs pos="100000">
                      <a:prstClr val="black"/>
                    </a:gs>
                  </a:gsLst>
                  <a:lin ang="5400000" scaled="0"/>
                </a:gradFill>
                <a:cs typeface="Segoe UI Light" panose="020B0502040204020203" pitchFamily="34" charset="0"/>
              </a:rPr>
              <a:t>Pixel Perfect (100)</a:t>
            </a:r>
          </a:p>
        </p:txBody>
      </p:sp>
    </p:spTree>
    <p:extLst>
      <p:ext uri="{BB962C8B-B14F-4D97-AF65-F5344CB8AC3E}">
        <p14:creationId xmlns:p14="http://schemas.microsoft.com/office/powerpoint/2010/main" val="154181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 y="486"/>
            <a:ext cx="3180898" cy="711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58290" b="38240"/>
          <a:stretch/>
        </p:blipFill>
        <p:spPr bwMode="auto">
          <a:xfrm>
            <a:off x="865" y="4731474"/>
            <a:ext cx="3180898" cy="24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4216131" y="2714578"/>
            <a:ext cx="6809505" cy="1428846"/>
          </a:xfrm>
        </p:spPr>
        <p:txBody>
          <a:bodyPr/>
          <a:lstStyle/>
          <a:p>
            <a:r>
              <a:rPr lang="en-US" sz="4400" dirty="0"/>
              <a:t>How to add and reference scale resources</a:t>
            </a:r>
            <a:endParaRPr lang="en-US" sz="4400" b="1" dirty="0"/>
          </a:p>
        </p:txBody>
      </p:sp>
    </p:spTree>
    <p:extLst>
      <p:ext uri="{BB962C8B-B14F-4D97-AF65-F5344CB8AC3E}">
        <p14:creationId xmlns:p14="http://schemas.microsoft.com/office/powerpoint/2010/main" val="346527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p>
          <a:p>
            <a:r>
              <a:rPr lang="en-US" dirty="0"/>
              <a:t>Two apps run simultaneously on two </a:t>
            </a:r>
            <a:r>
              <a:rPr lang="en-US" dirty="0" smtClean="0"/>
              <a:t>screens</a:t>
            </a:r>
          </a:p>
          <a:p>
            <a:endParaRPr lang="en-US" dirty="0"/>
          </a:p>
          <a:p>
            <a:r>
              <a:rPr lang="en-US" dirty="0" smtClean="0"/>
              <a:t>Windows Apps transition seamlessly and </a:t>
            </a:r>
            <a:r>
              <a:rPr lang="en-US" dirty="0"/>
              <a:t>look beautiful </a:t>
            </a:r>
            <a:r>
              <a:rPr lang="en-US" dirty="0" smtClean="0"/>
              <a:t>on </a:t>
            </a:r>
            <a:r>
              <a:rPr lang="en-US" dirty="0"/>
              <a:t>any </a:t>
            </a:r>
            <a:r>
              <a:rPr lang="en-US" dirty="0" smtClean="0"/>
              <a:t>screen</a:t>
            </a:r>
          </a:p>
          <a:p>
            <a:endParaRPr lang="en-US" dirty="0"/>
          </a:p>
          <a:p>
            <a:r>
              <a:rPr lang="en-US" dirty="0"/>
              <a:t>K</a:t>
            </a:r>
            <a:r>
              <a:rPr lang="en-US" dirty="0" smtClean="0"/>
              <a:t>eyboard </a:t>
            </a:r>
            <a:r>
              <a:rPr lang="en-US" dirty="0"/>
              <a:t>and </a:t>
            </a:r>
            <a:r>
              <a:rPr lang="en-US" dirty="0" smtClean="0"/>
              <a:t>mouse support</a:t>
            </a:r>
          </a:p>
          <a:p>
            <a:endParaRPr lang="en-US" dirty="0"/>
          </a:p>
        </p:txBody>
      </p:sp>
      <p:sp>
        <p:nvSpPr>
          <p:cNvPr id="5" name="Title 4"/>
          <p:cNvSpPr>
            <a:spLocks noGrp="1"/>
          </p:cNvSpPr>
          <p:nvPr>
            <p:ph type="ctrTitle"/>
          </p:nvPr>
        </p:nvSpPr>
        <p:spPr/>
        <p:txBody>
          <a:bodyPr/>
          <a:lstStyle/>
          <a:p>
            <a:r>
              <a:rPr lang="en-US" sz="3850" dirty="0"/>
              <a:t>Continuum</a:t>
            </a:r>
          </a:p>
        </p:txBody>
      </p:sp>
    </p:spTree>
    <p:extLst>
      <p:ext uri="{BB962C8B-B14F-4D97-AF65-F5344CB8AC3E}">
        <p14:creationId xmlns:p14="http://schemas.microsoft.com/office/powerpoint/2010/main" val="392860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 y="486"/>
            <a:ext cx="3180898" cy="711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b="66152"/>
          <a:stretch/>
        </p:blipFill>
        <p:spPr bwMode="auto">
          <a:xfrm>
            <a:off x="3410332" y="1490683"/>
            <a:ext cx="4775430" cy="361311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 name="Right Brace 19"/>
          <p:cNvSpPr/>
          <p:nvPr/>
        </p:nvSpPr>
        <p:spPr>
          <a:xfrm>
            <a:off x="2577694" y="629047"/>
            <a:ext cx="580489" cy="1729943"/>
          </a:xfrm>
          <a:prstGeom prst="rightBrace">
            <a:avLst>
              <a:gd name="adj1" fmla="val 2895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dirty="0">
              <a:solidFill>
                <a:srgbClr val="404040"/>
              </a:solidFill>
            </a:endParaRPr>
          </a:p>
        </p:txBody>
      </p:sp>
      <p:sp>
        <p:nvSpPr>
          <p:cNvPr id="21" name="Rectangle 20"/>
          <p:cNvSpPr/>
          <p:nvPr/>
        </p:nvSpPr>
        <p:spPr bwMode="auto">
          <a:xfrm>
            <a:off x="-227704" y="-913784"/>
            <a:ext cx="3385884" cy="1542831"/>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itle 1"/>
          <p:cNvSpPr txBox="1">
            <a:spLocks/>
          </p:cNvSpPr>
          <p:nvPr/>
        </p:nvSpPr>
        <p:spPr>
          <a:xfrm>
            <a:off x="3363166" y="335165"/>
            <a:ext cx="8003808" cy="80058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000" dirty="0">
                <a:gradFill>
                  <a:gsLst>
                    <a:gs pos="1250">
                      <a:srgbClr val="404040"/>
                    </a:gs>
                    <a:gs pos="100000">
                      <a:srgbClr val="404040"/>
                    </a:gs>
                  </a:gsLst>
                  <a:lin ang="5400000" scaled="0"/>
                </a:gradFill>
              </a:rPr>
              <a:t>Add a new resource with .scale-xxx</a:t>
            </a:r>
            <a:br>
              <a:rPr sz="4000" dirty="0">
                <a:gradFill>
                  <a:gsLst>
                    <a:gs pos="1250">
                      <a:srgbClr val="404040"/>
                    </a:gs>
                    <a:gs pos="100000">
                      <a:srgbClr val="404040"/>
                    </a:gs>
                  </a:gsLst>
                  <a:lin ang="5400000" scaled="0"/>
                </a:gradFill>
              </a:rPr>
            </a:br>
            <a:endParaRPr sz="1095" dirty="0">
              <a:gradFill>
                <a:gsLst>
                  <a:gs pos="1250">
                    <a:srgbClr val="404040"/>
                  </a:gs>
                  <a:gs pos="100000">
                    <a:srgbClr val="404040"/>
                  </a:gs>
                </a:gsLst>
                <a:lin ang="5400000" scaled="0"/>
              </a:gradFill>
            </a:endParaRPr>
          </a:p>
        </p:txBody>
      </p:sp>
      <p:pic>
        <p:nvPicPr>
          <p:cNvPr id="24"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58290" b="38240"/>
          <a:stretch/>
        </p:blipFill>
        <p:spPr bwMode="auto">
          <a:xfrm>
            <a:off x="865" y="4731474"/>
            <a:ext cx="3180898" cy="24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bwMode="auto">
          <a:xfrm>
            <a:off x="-204120" y="2358990"/>
            <a:ext cx="3385884" cy="475174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25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r="13173"/>
          <a:stretch/>
        </p:blipFill>
        <p:spPr bwMode="auto">
          <a:xfrm>
            <a:off x="866" y="486"/>
            <a:ext cx="2761858" cy="711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bwMode="auto">
          <a:xfrm>
            <a:off x="-246751" y="-2198916"/>
            <a:ext cx="3385884" cy="475174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23161" y="4971831"/>
            <a:ext cx="3385884" cy="475174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txBox="1">
            <a:spLocks/>
          </p:cNvSpPr>
          <p:nvPr/>
        </p:nvSpPr>
        <p:spPr>
          <a:xfrm>
            <a:off x="3363166" y="335165"/>
            <a:ext cx="8003808" cy="80058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000" dirty="0">
                <a:gradFill>
                  <a:gsLst>
                    <a:gs pos="1250">
                      <a:srgbClr val="404040"/>
                    </a:gs>
                    <a:gs pos="100000">
                      <a:srgbClr val="404040"/>
                    </a:gs>
                  </a:gsLst>
                  <a:lin ang="5400000" scaled="0"/>
                </a:gradFill>
              </a:rPr>
              <a:t>Add a new scale resource folder</a:t>
            </a:r>
            <a:r>
              <a:rPr sz="1200" dirty="0">
                <a:gradFill>
                  <a:gsLst>
                    <a:gs pos="1250">
                      <a:srgbClr val="404040"/>
                    </a:gs>
                    <a:gs pos="100000">
                      <a:srgbClr val="404040"/>
                    </a:gs>
                  </a:gsLst>
                  <a:lin ang="5400000" scaled="0"/>
                </a:gradFill>
              </a:rPr>
              <a:t/>
            </a:r>
            <a:br>
              <a:rPr sz="1200" dirty="0">
                <a:gradFill>
                  <a:gsLst>
                    <a:gs pos="1250">
                      <a:srgbClr val="404040"/>
                    </a:gs>
                    <a:gs pos="100000">
                      <a:srgbClr val="404040"/>
                    </a:gs>
                  </a:gsLst>
                  <a:lin ang="5400000" scaled="0"/>
                </a:gradFill>
              </a:rPr>
            </a:br>
            <a:r>
              <a:rPr sz="4000" dirty="0">
                <a:gradFill>
                  <a:gsLst>
                    <a:gs pos="1250">
                      <a:srgbClr val="404040"/>
                    </a:gs>
                    <a:gs pos="100000">
                      <a:srgbClr val="404040"/>
                    </a:gs>
                  </a:gsLst>
                  <a:lin ang="5400000" scaled="0"/>
                </a:gradFill>
              </a:rPr>
              <a:t/>
            </a:r>
            <a:br>
              <a:rPr sz="4000" dirty="0">
                <a:gradFill>
                  <a:gsLst>
                    <a:gs pos="1250">
                      <a:srgbClr val="404040"/>
                    </a:gs>
                    <a:gs pos="100000">
                      <a:srgbClr val="404040"/>
                    </a:gs>
                  </a:gsLst>
                  <a:lin ang="5400000" scaled="0"/>
                </a:gradFill>
              </a:rPr>
            </a:br>
            <a:r>
              <a:rPr sz="4000" dirty="0">
                <a:gradFill>
                  <a:gsLst>
                    <a:gs pos="1250">
                      <a:srgbClr val="404040"/>
                    </a:gs>
                    <a:gs pos="100000">
                      <a:srgbClr val="404040"/>
                    </a:gs>
                  </a:gsLst>
                  <a:lin ang="5400000" scaled="0"/>
                </a:gradFill>
              </a:rPr>
              <a:t/>
            </a:r>
            <a:br>
              <a:rPr sz="4000" dirty="0">
                <a:gradFill>
                  <a:gsLst>
                    <a:gs pos="1250">
                      <a:srgbClr val="404040"/>
                    </a:gs>
                    <a:gs pos="100000">
                      <a:srgbClr val="404040"/>
                    </a:gs>
                  </a:gsLst>
                  <a:lin ang="5400000" scaled="0"/>
                </a:gradFill>
              </a:rPr>
            </a:br>
            <a:endParaRPr sz="1095" dirty="0">
              <a:gradFill>
                <a:gsLst>
                  <a:gs pos="1250">
                    <a:srgbClr val="404040"/>
                  </a:gs>
                  <a:gs pos="100000">
                    <a:srgbClr val="404040"/>
                  </a:gs>
                </a:gsLst>
                <a:lin ang="5400000" scaled="0"/>
              </a:gradFill>
            </a:endParaRPr>
          </a:p>
        </p:txBody>
      </p:sp>
      <p:pic>
        <p:nvPicPr>
          <p:cNvPr id="19"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58290" b="38240"/>
          <a:stretch/>
        </p:blipFill>
        <p:spPr bwMode="auto">
          <a:xfrm>
            <a:off x="865" y="4731474"/>
            <a:ext cx="3180898" cy="24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481983" y="1676250"/>
            <a:ext cx="3312784" cy="4172157"/>
            <a:chOff x="3481613" y="1676001"/>
            <a:chExt cx="3313254" cy="4172748"/>
          </a:xfrm>
        </p:grpSpPr>
        <p:pic>
          <p:nvPicPr>
            <p:cNvPr id="11"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36432" r="41043" b="30350"/>
            <a:stretch/>
          </p:blipFill>
          <p:spPr bwMode="auto">
            <a:xfrm>
              <a:off x="3481614" y="1676001"/>
              <a:ext cx="3313253" cy="417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58619" r="41043" b="38492"/>
            <a:stretch/>
          </p:blipFill>
          <p:spPr bwMode="auto">
            <a:xfrm>
              <a:off x="3481613" y="5485892"/>
              <a:ext cx="3313253" cy="3628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
        <p:nvSpPr>
          <p:cNvPr id="13" name="Right Brace 12"/>
          <p:cNvSpPr/>
          <p:nvPr/>
        </p:nvSpPr>
        <p:spPr>
          <a:xfrm>
            <a:off x="2762724" y="2552825"/>
            <a:ext cx="580489" cy="2419007"/>
          </a:xfrm>
          <a:prstGeom prst="rightBrace">
            <a:avLst>
              <a:gd name="adj1" fmla="val 19114"/>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dirty="0">
              <a:solidFill>
                <a:srgbClr val="404040"/>
              </a:solidFill>
            </a:endParaRPr>
          </a:p>
        </p:txBody>
      </p:sp>
    </p:spTree>
    <p:extLst>
      <p:ext uri="{BB962C8B-B14F-4D97-AF65-F5344CB8AC3E}">
        <p14:creationId xmlns:p14="http://schemas.microsoft.com/office/powerpoint/2010/main" val="367222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 y="487"/>
            <a:ext cx="3180898" cy="711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3505569" y="2298822"/>
            <a:ext cx="9033861" cy="2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p>
            <a:pPr defTabSz="914225" eaLnBrk="0" fontAlgn="base" hangingPunct="0">
              <a:spcBef>
                <a:spcPct val="0"/>
              </a:spcBef>
              <a:spcAft>
                <a:spcPct val="0"/>
              </a:spcAft>
            </a:pPr>
            <a:r>
              <a:rPr lang="en-US" altLang="en-US" sz="2800" spc="-100" dirty="0">
                <a:ln w="3175">
                  <a:noFill/>
                </a:ln>
                <a:gradFill>
                  <a:gsLst>
                    <a:gs pos="1250">
                      <a:srgbClr val="404040"/>
                    </a:gs>
                    <a:gs pos="100000">
                      <a:srgbClr val="404040"/>
                    </a:gs>
                  </a:gsLst>
                  <a:lin ang="5400000" scaled="0"/>
                </a:gradFill>
                <a:latin typeface="Segoe UI Light"/>
                <a:cs typeface="Segoe UI" pitchFamily="34" charset="0"/>
              </a:rPr>
              <a:t>Reference resources with a URI, leaving out the "scale-xxx".  </a:t>
            </a:r>
            <a:br>
              <a:rPr lang="en-US" altLang="en-US" sz="2800" spc="-100" dirty="0">
                <a:ln w="3175">
                  <a:noFill/>
                </a:ln>
                <a:gradFill>
                  <a:gsLst>
                    <a:gs pos="1250">
                      <a:srgbClr val="404040"/>
                    </a:gs>
                    <a:gs pos="100000">
                      <a:srgbClr val="404040"/>
                    </a:gs>
                  </a:gsLst>
                  <a:lin ang="5400000" scaled="0"/>
                </a:gradFill>
                <a:latin typeface="Segoe UI Light"/>
                <a:cs typeface="Segoe UI" pitchFamily="34" charset="0"/>
              </a:rPr>
            </a:br>
            <a:r>
              <a:rPr lang="en-US" altLang="en-US" sz="2800" spc="-100" dirty="0">
                <a:ln w="3175">
                  <a:noFill/>
                </a:ln>
                <a:gradFill>
                  <a:gsLst>
                    <a:gs pos="1250">
                      <a:srgbClr val="404040"/>
                    </a:gs>
                    <a:gs pos="100000">
                      <a:srgbClr val="404040"/>
                    </a:gs>
                  </a:gsLst>
                  <a:lin ang="5400000" scaled="0"/>
                </a:gradFill>
                <a:latin typeface="Segoe UI Light"/>
                <a:cs typeface="Segoe UI" pitchFamily="34" charset="0"/>
              </a:rPr>
              <a:t>The platform does the rest for you.</a:t>
            </a:r>
          </a:p>
          <a:p>
            <a:pPr defTabSz="914225" eaLnBrk="0" fontAlgn="base" hangingPunct="0">
              <a:spcBef>
                <a:spcPct val="0"/>
              </a:spcBef>
              <a:spcAft>
                <a:spcPct val="0"/>
              </a:spcAft>
            </a:pPr>
            <a:endParaRPr lang="en-US" altLang="en-US" sz="2800" spc="-100" dirty="0">
              <a:ln w="3175">
                <a:noFill/>
              </a:ln>
              <a:gradFill>
                <a:gsLst>
                  <a:gs pos="1250">
                    <a:srgbClr val="404040"/>
                  </a:gs>
                  <a:gs pos="100000">
                    <a:srgbClr val="404040"/>
                  </a:gs>
                </a:gsLst>
                <a:lin ang="5400000" scaled="0"/>
              </a:gradFill>
              <a:latin typeface="Segoe UI Light"/>
              <a:cs typeface="Segoe UI" pitchFamily="34" charset="0"/>
            </a:endParaRPr>
          </a:p>
          <a:p>
            <a:pPr defTabSz="914225" eaLnBrk="0" fontAlgn="base" hangingPunct="0">
              <a:spcBef>
                <a:spcPct val="0"/>
              </a:spcBef>
              <a:spcAft>
                <a:spcPct val="0"/>
              </a:spcAft>
            </a:pPr>
            <a:r>
              <a:rPr lang="en-US" altLang="en-US" sz="2800" spc="-100" dirty="0">
                <a:ln w="3175">
                  <a:noFill/>
                </a:ln>
                <a:gradFill>
                  <a:gsLst>
                    <a:gs pos="1250">
                      <a:srgbClr val="404040"/>
                    </a:gs>
                    <a:gs pos="100000">
                      <a:srgbClr val="404040"/>
                    </a:gs>
                  </a:gsLst>
                  <a:lin ang="5400000" scaled="0"/>
                </a:gradFill>
                <a:latin typeface="Segoe UI Light"/>
                <a:cs typeface="Segoe UI" pitchFamily="34" charset="0"/>
              </a:rPr>
              <a:t>"ms-appx:///Assets/Logo.png"</a:t>
            </a:r>
          </a:p>
          <a:p>
            <a:pPr defTabSz="914225" eaLnBrk="0" fontAlgn="base" hangingPunct="0">
              <a:spcBef>
                <a:spcPct val="0"/>
              </a:spcBef>
              <a:spcAft>
                <a:spcPct val="0"/>
              </a:spcAft>
            </a:pPr>
            <a:r>
              <a:rPr lang="en-US" altLang="en-US" sz="2800" spc="-100" dirty="0">
                <a:ln w="3175">
                  <a:noFill/>
                </a:ln>
                <a:gradFill>
                  <a:gsLst>
                    <a:gs pos="1250">
                      <a:srgbClr val="404040"/>
                    </a:gs>
                    <a:gs pos="100000">
                      <a:srgbClr val="404040"/>
                    </a:gs>
                  </a:gsLst>
                  <a:lin ang="5400000" scaled="0"/>
                </a:gradFill>
                <a:latin typeface="Segoe UI Light"/>
                <a:cs typeface="Segoe UI" pitchFamily="34" charset="0"/>
              </a:rPr>
              <a:t>"ms-appx:///desktop.png" </a:t>
            </a:r>
          </a:p>
        </p:txBody>
      </p:sp>
      <p:pic>
        <p:nvPicPr>
          <p:cNvPr id="7"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58290" b="38240"/>
          <a:stretch/>
        </p:blipFill>
        <p:spPr bwMode="auto">
          <a:xfrm>
            <a:off x="865" y="4731474"/>
            <a:ext cx="3180898" cy="24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5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 y="487"/>
            <a:ext cx="3180898" cy="711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3672458" y="2943436"/>
            <a:ext cx="8518678" cy="97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7" tIns="45713" rIns="91427" bIns="45713" numCol="1" anchor="ctr" anchorCtr="0" compatLnSpc="1">
            <a:prstTxWarp prst="textNoShape">
              <a:avLst/>
            </a:prstTxWarp>
            <a:spAutoFit/>
          </a:bodyPr>
          <a:lstStyle/>
          <a:p>
            <a:pPr defTabSz="914225" eaLnBrk="0" fontAlgn="base" hangingPunct="0">
              <a:spcBef>
                <a:spcPct val="0"/>
              </a:spcBef>
              <a:spcAft>
                <a:spcPct val="0"/>
              </a:spcAft>
            </a:pPr>
            <a:r>
              <a:rPr lang="en-US" altLang="en-US" sz="2800" spc="-100" dirty="0">
                <a:ln w="3175">
                  <a:noFill/>
                </a:ln>
                <a:gradFill>
                  <a:gsLst>
                    <a:gs pos="1250">
                      <a:srgbClr val="404040"/>
                    </a:gs>
                    <a:gs pos="100000">
                      <a:srgbClr val="404040"/>
                    </a:gs>
                  </a:gsLst>
                  <a:lin ang="5400000" scaled="0"/>
                </a:gradFill>
                <a:latin typeface="Segoe UI Light"/>
                <a:cs typeface="Segoe UI" pitchFamily="34" charset="0"/>
              </a:rPr>
              <a:t>An image tag in XAML could look like this:</a:t>
            </a:r>
          </a:p>
          <a:p>
            <a:pPr defTabSz="914225" eaLnBrk="0" fontAlgn="base" hangingPunct="0">
              <a:spcBef>
                <a:spcPct val="0"/>
              </a:spcBef>
              <a:spcAft>
                <a:spcPct val="0"/>
              </a:spcAft>
            </a:pPr>
            <a:endParaRPr lang="en-US" altLang="en-US" sz="2800" spc="-100" dirty="0">
              <a:ln w="3175">
                <a:noFill/>
              </a:ln>
              <a:gradFill>
                <a:gsLst>
                  <a:gs pos="1250">
                    <a:srgbClr val="404040"/>
                  </a:gs>
                  <a:gs pos="100000">
                    <a:srgbClr val="404040"/>
                  </a:gs>
                </a:gsLst>
                <a:lin ang="5400000" scaled="0"/>
              </a:gradFill>
              <a:latin typeface="Segoe UI Light"/>
              <a:cs typeface="Segoe UI" pitchFamily="34" charset="0"/>
            </a:endParaRPr>
          </a:p>
        </p:txBody>
      </p:sp>
      <p:pic>
        <p:nvPicPr>
          <p:cNvPr id="4099" name="Picture 2" descr="BDF995F6-0FFB-4514-AD85-86B8A0ABCA71.pn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672458" y="3642264"/>
            <a:ext cx="8166694" cy="527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64" y="769634"/>
            <a:ext cx="3138269" cy="870735"/>
          </a:xfrm>
          <a:prstGeom prst="rect">
            <a:avLst/>
          </a:prstGeom>
          <a:solidFill>
            <a:srgbClr val="6699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1" descr="Machine generated alternative text:&#10;BuildDemo (Universal App Platform) &#10;properties &#10;References &#10;Assets &#10;Logo.scaIe-IDO.png &#10;Logo.scaIe-ISO.png &#10;Logo.scaIe-2DO.png &#10;Logo.scaIe-3DO.png &#10;SmallLogo.scaIe-IDO.png &#10;SplashScreen.scaIe-IDO.png &#10;StoreLogo.scaIe-IDO.png &#10;WideLogo.scaIe-IDO.png &#10;Common &#10;scale- IDO &#10;desktop.png &#10;phone.png &#10;scale- &#10;desktop.png &#10;phone.png &#10;scale-2DO &#10;desktop.png &#10;phone.png &#10;scale-3DO &#10;desktop.png &#10;phone.png &#10;App.xaml &#10;Applicationlnsights.config &#10;BuildDemo TemporaryKey.pfx &#10;DesktopView.xamI &#10;Mainpage.xaml &#10;Mainpage.xaml.cs &#10;Package.appxmanifest &#10;packages.config &#10;PhoneView.xamI "/>
          <p:cNvPicPr>
            <a:picLocks noChangeAspect="1" noChangeArrowheads="1"/>
          </p:cNvPicPr>
          <p:nvPr/>
        </p:nvPicPr>
        <p:blipFill rotWithShape="1">
          <a:blip r:embed="rId3">
            <a:extLst>
              <a:ext uri="{28A0092B-C50C-407E-A947-70E740481C1C}">
                <a14:useLocalDpi xmlns:a14="http://schemas.microsoft.com/office/drawing/2010/main" val="0"/>
              </a:ext>
            </a:extLst>
          </a:blip>
          <a:srcRect t="58290" b="38240"/>
          <a:stretch/>
        </p:blipFill>
        <p:spPr bwMode="auto">
          <a:xfrm>
            <a:off x="865" y="4731474"/>
            <a:ext cx="3180898" cy="24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96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t>
            </a:r>
            <a:r>
              <a:rPr lang="en-US" dirty="0" smtClean="0"/>
              <a:t>considerations</a:t>
            </a:r>
            <a:endParaRPr lang="en-US" dirty="0"/>
          </a:p>
        </p:txBody>
      </p:sp>
      <p:sp>
        <p:nvSpPr>
          <p:cNvPr id="2" name="Text Placeholder 1"/>
          <p:cNvSpPr>
            <a:spLocks noGrp="1"/>
          </p:cNvSpPr>
          <p:nvPr>
            <p:ph type="body" sz="quarter" idx="10"/>
          </p:nvPr>
        </p:nvSpPr>
        <p:spPr>
          <a:xfrm>
            <a:off x="4902883" y="1694304"/>
            <a:ext cx="7289117" cy="3382529"/>
          </a:xfrm>
        </p:spPr>
        <p:txBody>
          <a:bodyPr/>
          <a:lstStyle/>
          <a:p>
            <a:r>
              <a:rPr lang="en-US" dirty="0">
                <a:solidFill>
                  <a:schemeClr val="bg1">
                    <a:lumMod val="75000"/>
                  </a:schemeClr>
                </a:solidFill>
              </a:rPr>
              <a:t>Hardware</a:t>
            </a:r>
          </a:p>
          <a:p>
            <a:r>
              <a:rPr lang="en-US" dirty="0" smtClean="0">
                <a:solidFill>
                  <a:schemeClr val="bg1">
                    <a:lumMod val="75000"/>
                  </a:schemeClr>
                </a:solidFill>
              </a:rPr>
              <a:t>Adaptive Apps</a:t>
            </a:r>
            <a:endParaRPr lang="en-US" dirty="0">
              <a:solidFill>
                <a:schemeClr val="bg1">
                  <a:lumMod val="75000"/>
                </a:schemeClr>
              </a:solidFill>
            </a:endParaRPr>
          </a:p>
          <a:p>
            <a:r>
              <a:rPr lang="en-US" dirty="0" smtClean="0">
                <a:solidFill>
                  <a:schemeClr val="bg1">
                    <a:lumMod val="75000"/>
                  </a:schemeClr>
                </a:solidFill>
              </a:rPr>
              <a:t>Packaging</a:t>
            </a:r>
          </a:p>
          <a:p>
            <a:r>
              <a:rPr lang="en-US" dirty="0" smtClean="0">
                <a:solidFill>
                  <a:schemeClr val="bg1">
                    <a:lumMod val="75000"/>
                  </a:schemeClr>
                </a:solidFill>
              </a:rPr>
              <a:t>Scaling</a:t>
            </a:r>
            <a:endParaRPr lang="en-US" dirty="0">
              <a:solidFill>
                <a:schemeClr val="bg1">
                  <a:lumMod val="75000"/>
                </a:schemeClr>
              </a:solidFill>
            </a:endParaRPr>
          </a:p>
          <a:p>
            <a:r>
              <a:rPr lang="en-US" dirty="0"/>
              <a:t>Multi-screen</a:t>
            </a:r>
          </a:p>
        </p:txBody>
      </p:sp>
      <p:sp>
        <p:nvSpPr>
          <p:cNvPr id="6" name="Right Brace 2"/>
          <p:cNvSpPr/>
          <p:nvPr/>
        </p:nvSpPr>
        <p:spPr>
          <a:xfrm>
            <a:off x="8338457" y="2420244"/>
            <a:ext cx="452888" cy="1335327"/>
          </a:xfrm>
          <a:prstGeom prst="rightBrace">
            <a:avLst>
              <a:gd name="adj1" fmla="val 4375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8" name="Rectangle 10"/>
          <p:cNvSpPr/>
          <p:nvPr/>
        </p:nvSpPr>
        <p:spPr>
          <a:xfrm>
            <a:off x="8791345" y="2849547"/>
            <a:ext cx="1224181" cy="461665"/>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Integral</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Rectangle 11"/>
          <p:cNvSpPr/>
          <p:nvPr/>
        </p:nvSpPr>
        <p:spPr>
          <a:xfrm>
            <a:off x="8791346" y="4458304"/>
            <a:ext cx="184705" cy="374793"/>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pic>
        <p:nvPicPr>
          <p:cNvPr id="10" name="Picture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5" y="2202498"/>
            <a:ext cx="3915114" cy="261007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234703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22788"/>
            <a:ext cx="11106686" cy="1403461"/>
          </a:xfrm>
        </p:spPr>
        <p:txBody>
          <a:bodyPr/>
          <a:lstStyle/>
          <a:p>
            <a:r>
              <a:rPr lang="en-US" sz="4400" dirty="0"/>
              <a:t>Take advantage of the phone and big screen </a:t>
            </a:r>
            <a:r>
              <a:rPr lang="en-US" sz="4400" dirty="0" smtClean="0"/>
              <a:t>simultaneously</a:t>
            </a:r>
            <a:endParaRPr lang="en-US" sz="4400" b="1" dirty="0"/>
          </a:p>
        </p:txBody>
      </p:sp>
    </p:spTree>
    <p:extLst>
      <p:ext uri="{BB962C8B-B14F-4D97-AF65-F5344CB8AC3E}">
        <p14:creationId xmlns:p14="http://schemas.microsoft.com/office/powerpoint/2010/main" val="299681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270066" y="289957"/>
            <a:ext cx="11654187" cy="899537"/>
          </a:xfrm>
        </p:spPr>
        <p:txBody>
          <a:bodyPr/>
          <a:lstStyle/>
          <a:p>
            <a:r>
              <a:rPr lang="en-US" dirty="0" smtClean="0"/>
              <a:t>Cast API</a:t>
            </a:r>
            <a:endParaRPr lang="en-US" dirty="0"/>
          </a:p>
        </p:txBody>
      </p:sp>
      <p:pic>
        <p:nvPicPr>
          <p:cNvPr id="8"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4146" t="-1" r="13507" b="37124"/>
          <a:stretch/>
        </p:blipFill>
        <p:spPr>
          <a:xfrm>
            <a:off x="2976417" y="784601"/>
            <a:ext cx="9091087" cy="5311022"/>
          </a:xfrm>
          <a:prstGeom prst="rect">
            <a:avLst/>
          </a:prstGeom>
        </p:spPr>
      </p:pic>
      <p:pic>
        <p:nvPicPr>
          <p:cNvPr id="9"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3889" t="11137" r="68290" b="26489"/>
          <a:stretch/>
        </p:blipFill>
        <p:spPr>
          <a:xfrm>
            <a:off x="481114" y="1613449"/>
            <a:ext cx="2646317" cy="4631054"/>
          </a:xfrm>
          <a:prstGeom prst="rect">
            <a:avLst/>
          </a:prstGeom>
        </p:spPr>
      </p:pic>
      <p:pic>
        <p:nvPicPr>
          <p:cNvPr id="10"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5031"/>
          <a:stretch/>
        </p:blipFill>
        <p:spPr>
          <a:xfrm>
            <a:off x="3697282" y="1696072"/>
            <a:ext cx="7808150" cy="4209077"/>
          </a:xfrm>
          <a:prstGeom prst="rect">
            <a:avLst/>
          </a:prstGeom>
        </p:spPr>
      </p:pic>
      <p:pic>
        <p:nvPicPr>
          <p:cNvPr id="2"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16" y="1941707"/>
            <a:ext cx="2323772" cy="3788207"/>
          </a:xfrm>
          <a:prstGeom prst="rect">
            <a:avLst/>
          </a:prstGeom>
        </p:spPr>
      </p:pic>
    </p:spTree>
    <p:extLst>
      <p:ext uri="{BB962C8B-B14F-4D97-AF65-F5344CB8AC3E}">
        <p14:creationId xmlns:p14="http://schemas.microsoft.com/office/powerpoint/2010/main" val="34720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4146" t="-1" r="13507" b="37124"/>
          <a:stretch/>
        </p:blipFill>
        <p:spPr>
          <a:xfrm>
            <a:off x="2976417" y="784601"/>
            <a:ext cx="9091087" cy="5290872"/>
          </a:xfrm>
          <a:prstGeom prst="rect">
            <a:avLst/>
          </a:prstGeom>
        </p:spPr>
      </p:pic>
      <p:pic>
        <p:nvPicPr>
          <p:cNvPr id="9"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3889" t="11137" r="68290" b="26489"/>
          <a:stretch/>
        </p:blipFill>
        <p:spPr>
          <a:xfrm>
            <a:off x="481114" y="1613449"/>
            <a:ext cx="2646317" cy="4631054"/>
          </a:xfrm>
          <a:prstGeom prst="rect">
            <a:avLst/>
          </a:prstGeom>
        </p:spPr>
      </p:pic>
      <p:sp>
        <p:nvSpPr>
          <p:cNvPr id="7" name="Title 2"/>
          <p:cNvSpPr>
            <a:spLocks noGrp="1"/>
          </p:cNvSpPr>
          <p:nvPr>
            <p:ph type="title"/>
          </p:nvPr>
        </p:nvSpPr>
        <p:spPr>
          <a:xfrm>
            <a:off x="270066" y="289957"/>
            <a:ext cx="11654187" cy="899537"/>
          </a:xfrm>
        </p:spPr>
        <p:txBody>
          <a:bodyPr/>
          <a:lstStyle/>
          <a:p>
            <a:r>
              <a:rPr lang="en-US" dirty="0" smtClean="0"/>
              <a:t>ProjectionManager API</a:t>
            </a:r>
            <a:endParaRPr lang="en-US" dirty="0"/>
          </a:p>
        </p:txBody>
      </p:sp>
      <p:pic>
        <p:nvPicPr>
          <p:cNvPr id="2" name="Picture 10"/>
          <p:cNvPicPr>
            <a:picLocks noChangeAspect="1"/>
          </p:cNvPicPr>
          <p:nvPr/>
        </p:nvPicPr>
        <p:blipFill rotWithShape="1">
          <a:blip r:embed="rId4"/>
          <a:srcRect l="20825" t="18920" r="4446" b="12762"/>
          <a:stretch/>
        </p:blipFill>
        <p:spPr>
          <a:xfrm>
            <a:off x="3711256" y="1646043"/>
            <a:ext cx="7772423" cy="4246408"/>
          </a:xfrm>
          <a:prstGeom prst="rect">
            <a:avLst/>
          </a:prstGeom>
        </p:spPr>
      </p:pic>
      <p:pic>
        <p:nvPicPr>
          <p:cNvPr id="6" name="Picture 5"/>
          <p:cNvPicPr>
            <a:picLocks noChangeAspect="1"/>
          </p:cNvPicPr>
          <p:nvPr/>
        </p:nvPicPr>
        <p:blipFill>
          <a:blip r:embed="rId5"/>
          <a:stretch>
            <a:fillRect/>
          </a:stretch>
        </p:blipFill>
        <p:spPr>
          <a:xfrm>
            <a:off x="631555" y="1928125"/>
            <a:ext cx="2301974" cy="4147349"/>
          </a:xfrm>
          <a:prstGeom prst="rect">
            <a:avLst/>
          </a:prstGeom>
        </p:spPr>
      </p:pic>
    </p:spTree>
    <p:extLst>
      <p:ext uri="{BB962C8B-B14F-4D97-AF65-F5344CB8AC3E}">
        <p14:creationId xmlns:p14="http://schemas.microsoft.com/office/powerpoint/2010/main" val="368124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73" y="0"/>
            <a:ext cx="14297445" cy="6740307"/>
          </a:xfrm>
          <a:prstGeom prst="rect">
            <a:avLst/>
          </a:prstGeom>
        </p:spPr>
        <p:txBody>
          <a:bodyPr wrap="square">
            <a:spAutoFit/>
          </a:bodyPr>
          <a:lstStyle/>
          <a:p>
            <a:pPr defTabSz="914225"/>
            <a:r>
              <a:rPr lang="en-US" sz="1600" dirty="0" smtClean="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a:t>
            </a:r>
            <a:r>
              <a:rPr lang="en-US" sz="16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StartProjecting_Click(</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object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sender, RoutedEventArgs 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//Check whether there is already active connection to an external display</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if</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(ProjectionManager.DisPlayAvailable)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 = ApplicationView.GetForCurrentView().Id;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thisDispatcher = Window.Current.Dispatcher;</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CoreApplication.CreateNewView().Dispatcher.RunAsync(CoreDispatcherPriority.Normal,()=&gt;</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Display the page in the view. Not visible until </a:t>
            </a:r>
            <a:r>
              <a:rPr lang="en-US" sz="1600" dirty="0" smtClean="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"StartProjectionAsync"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called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 =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Frame();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rootFrame.Navigate(</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typeof</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(ProjectionViewPage), initData);</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Window.Current.Content = rootFrame;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Window.Current.Activate();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Show the view on a second display</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ProjectionManager.StartProjectingAsync(rootPage.Id, thisViewId);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private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StopProjecting_Click(</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object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sender, RoutedEventArgs 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ProjectionManager.StopProjectingAsync(rootPage.ProjectionViewPageControl.Id, thisViewId);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914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297445" cy="6740307"/>
          </a:xfrm>
          <a:prstGeom prst="rect">
            <a:avLst/>
          </a:prstGeom>
        </p:spPr>
        <p:txBody>
          <a:bodyPr wrap="square">
            <a:spAutoFit/>
          </a:bodyPr>
          <a:lstStyle/>
          <a:p>
            <a:pPr defTabSz="914225"/>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 void StartProjecting_Click(object sender, RoutedEventArgs 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//Check whether there is already active connection to an external display</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if</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(ProjectionManager.DisPlayAvailable)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int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 = ApplicationView.GetForCurrentView().Id;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thisDispatcher = Window.Current.Dispatcher;</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CoreApplication.CreateNewView().Dispatcher.RunAsync(CoreDispatcherPriority.Normal,()=&gt;</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Display the page in the view. Not visible until "StartProjectionAsync" </a:t>
            </a:r>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called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var rootFrame = new Frame();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rootFrame.Navigate(typeof(ProjectionViewPage), initData);</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Window.Current.Content = rootFrame;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Window.Current.Activate();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Show the view on a second display</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ProjectionManager.StartProjectingAsync(rootPage.Id,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async void StopProjecting_Click(object sender, RoutedEventArgs 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ProjectionManager.StopProjectingAsync(rootPage.ProjectionViewPageControl.Id,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02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etContinuumForPhon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99"/>
            <a:ext cx="12191999" cy="6858519"/>
          </a:xfrm>
          <a:prstGeom prst="rect">
            <a:avLst/>
          </a:prstGeom>
        </p:spPr>
      </p:pic>
    </p:spTree>
    <p:extLst>
      <p:ext uri="{BB962C8B-B14F-4D97-AF65-F5344CB8AC3E}">
        <p14:creationId xmlns:p14="http://schemas.microsoft.com/office/powerpoint/2010/main" val="420986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297445" cy="6740307"/>
          </a:xfrm>
          <a:prstGeom prst="rect">
            <a:avLst/>
          </a:prstGeom>
        </p:spPr>
        <p:txBody>
          <a:bodyPr wrap="square">
            <a:spAutoFit/>
          </a:bodyPr>
          <a:lstStyle/>
          <a:p>
            <a:pPr defTabSz="914225"/>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 void StartProjecting_Click(object sender, RoutedEventArgs 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//Check whether there is already active connection to an external display</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if (ProjectionManager.DisPlayAvailable)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int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 = ApplicationView.GetForCurrentView().Id;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var thisDispatcher = Window.Current.Dispatcher;</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CoreApplication.CreateNewView().Dispatcher.RunAsync(CoreDispatcherPriority.Normal,()=&gt;</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Display the page in the view. Not visible until "StartProjectionAsync" </a:t>
            </a:r>
            <a:r>
              <a:rPr lang="en-US" sz="1600" dirty="0" smtClean="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called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var</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 =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Frame();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rootFrame.Navigate(</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typeof</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(ProjectionViewPage), initData);</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Window.Current.Content = rootFrame;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Window.Current.Activate();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Show the view on a second display</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ProjectionManager.StartProjectingAsync(rootPage.Id,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async void StopProjecting_Click(object sender, RoutedEventArgs 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ProjectionManager.StopProjectingAsync(rootPage.ProjectionViewPageControl.Id,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20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297445" cy="6740307"/>
          </a:xfrm>
          <a:prstGeom prst="rect">
            <a:avLst/>
          </a:prstGeom>
        </p:spPr>
        <p:txBody>
          <a:bodyPr wrap="square">
            <a:spAutoFit/>
          </a:bodyPr>
          <a:lstStyle/>
          <a:p>
            <a:pPr defTabSz="914225"/>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 void StartProjecting_Click(object sender, RoutedEventArgs e)</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//Check whether there is already active connection to an external display</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if (ProjectionManager.DisPlayAvailable)</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int thisViewId;</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 = ApplicationView.GetForCurrentView().Id;</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var thisDispatcher = Window.Current.Dispatcher;</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CoreApplication.CreateNewView().Dispatcher.RunAsync(CoreDispatcherPriority.Normal,()=&gt;</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Display the page in the view. Not visible until "StartProjectionAsync" </a:t>
            </a:r>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called</a:t>
            </a:r>
            <a:endPar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var rootFrame = new Frame();</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rootFrame.Navigate(typeof(ProjectionViewPage), initData);</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Window.Current.Content = rootFrame;</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Window.Current.Activate();</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8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Show the view on a second display</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ProjectionManager.StartProjectingAsync(rootPage.Id, thisViewId);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async void StopProjecting_Click(object sender, RoutedEventArgs e)</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ProjectionManager.StopProjectingAsync(rootPage.ProjectionViewPageControl.Id, thisViewId);</a:t>
            </a: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02707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297445" cy="6740307"/>
          </a:xfrm>
          <a:prstGeom prst="rect">
            <a:avLst/>
          </a:prstGeom>
        </p:spPr>
        <p:txBody>
          <a:bodyPr wrap="square">
            <a:spAutoFit/>
          </a:bodyPr>
          <a:lstStyle/>
          <a:p>
            <a:pPr defTabSz="914225"/>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private </a:t>
            </a:r>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 void StartProjecting_Click(object sender, RoutedEventArgs 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//Check whether there is already active connection to an external display</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if (ProjectionManager.DisPlayAvailable)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int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thisViewId = ApplicationView.GetForCurrentView().Id;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var thisDispatcher = Window.Current.Dispatcher;</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CoreApplication.CreateNewView().Dispatcher.RunAsync(CoreDispatcherPriority.Normal,()=&gt;</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Display the page in the view. Not visible until "StartProjectionAsync" </a:t>
            </a:r>
            <a:r>
              <a:rPr lang="en-US" sz="1600" dirty="0" smtClean="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called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var rootFrame = new Frame();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rootFrame.Navigate(typeof(ProjectionViewPage), initData);</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Window.Current.Content = rootFrame;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Window.Current.Activate();</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Show the view on a second display</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await ProjectionManager.StartProjectingAsync(rootPage.Id, thisViewId);</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404040">
                    <a:lumMod val="20000"/>
                    <a:lumOff val="80000"/>
                  </a:srgbClr>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lumMod val="20000"/>
                  <a:lumOff val="80000"/>
                </a:srgbClr>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private</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async</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void</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StopProjecting_Click(</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object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sender, RoutedEventArgs e)</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6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ProjectionManager.StopProjectingAsync(rootPage.ProjectionViewPageControl.Id, thisViewId);</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pPr defTabSz="914225"/>
            <a:r>
              <a:rPr lang="en-US" sz="16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endParaRPr lang="en-US" sz="20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44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Multi-screen </a:t>
            </a:r>
            <a:endParaRPr lang="en-US" dirty="0"/>
          </a:p>
        </p:txBody>
      </p:sp>
      <p:sp>
        <p:nvSpPr>
          <p:cNvPr id="2" name="Text Placeholder 1"/>
          <p:cNvSpPr>
            <a:spLocks noGrp="1"/>
          </p:cNvSpPr>
          <p:nvPr>
            <p:ph type="body" sz="quarter" idx="12"/>
          </p:nvPr>
        </p:nvSpPr>
        <p:spPr/>
        <p:txBody>
          <a:bodyPr/>
          <a:lstStyle/>
          <a:p>
            <a:endParaRPr lang="en-GB"/>
          </a:p>
        </p:txBody>
      </p:sp>
      <p:sp>
        <p:nvSpPr>
          <p:cNvPr id="4" name="Text Placeholder 3"/>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8613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GB" dirty="0" smtClean="0"/>
              <a:t>Demo: </a:t>
            </a:r>
            <a:br>
              <a:rPr lang="en-GB" dirty="0" smtClean="0"/>
            </a:br>
            <a:r>
              <a:rPr lang="en-GB" dirty="0" smtClean="0"/>
              <a:t>Continuum</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153360091"/>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t>
            </a:r>
            <a:r>
              <a:rPr lang="en-US" dirty="0" smtClean="0"/>
              <a:t>considerations</a:t>
            </a:r>
            <a:endParaRPr lang="en-US" dirty="0"/>
          </a:p>
        </p:txBody>
      </p:sp>
      <p:sp>
        <p:nvSpPr>
          <p:cNvPr id="2" name="Text Placeholder 1"/>
          <p:cNvSpPr>
            <a:spLocks noGrp="1"/>
          </p:cNvSpPr>
          <p:nvPr>
            <p:ph type="body" sz="quarter" idx="10"/>
          </p:nvPr>
        </p:nvSpPr>
        <p:spPr>
          <a:xfrm>
            <a:off x="4902883" y="1694304"/>
            <a:ext cx="7289117" cy="3382529"/>
          </a:xfrm>
        </p:spPr>
        <p:txBody>
          <a:bodyPr/>
          <a:lstStyle/>
          <a:p>
            <a:r>
              <a:rPr lang="en-US" dirty="0" smtClean="0"/>
              <a:t>Hardware</a:t>
            </a:r>
            <a:endParaRPr lang="en-US" dirty="0"/>
          </a:p>
          <a:p>
            <a:r>
              <a:rPr lang="en-US" dirty="0" smtClean="0"/>
              <a:t>Adaptive Apps</a:t>
            </a:r>
            <a:endParaRPr lang="en-US" dirty="0"/>
          </a:p>
          <a:p>
            <a:r>
              <a:rPr lang="en-US" dirty="0" smtClean="0"/>
              <a:t>Packaging</a:t>
            </a:r>
          </a:p>
          <a:p>
            <a:r>
              <a:rPr lang="en-US" dirty="0" smtClean="0"/>
              <a:t>Scaling</a:t>
            </a:r>
            <a:endParaRPr lang="en-US" dirty="0"/>
          </a:p>
          <a:p>
            <a:r>
              <a:rPr lang="en-US" dirty="0" smtClean="0"/>
              <a:t>Multi-screen</a:t>
            </a:r>
            <a:endParaRPr lang="en-US" dirty="0"/>
          </a:p>
        </p:txBody>
      </p:sp>
      <p:sp>
        <p:nvSpPr>
          <p:cNvPr id="6" name="Right Brace 2"/>
          <p:cNvSpPr/>
          <p:nvPr/>
        </p:nvSpPr>
        <p:spPr>
          <a:xfrm>
            <a:off x="8338457" y="2420244"/>
            <a:ext cx="452888" cy="1335327"/>
          </a:xfrm>
          <a:prstGeom prst="rightBrace">
            <a:avLst>
              <a:gd name="adj1" fmla="val 4375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dirty="0">
              <a:solidFill>
                <a:srgbClr val="404040"/>
              </a:solidFill>
            </a:endParaRPr>
          </a:p>
        </p:txBody>
      </p:sp>
      <p:sp>
        <p:nvSpPr>
          <p:cNvPr id="8" name="Rectangle 10"/>
          <p:cNvSpPr/>
          <p:nvPr/>
        </p:nvSpPr>
        <p:spPr>
          <a:xfrm>
            <a:off x="8791345" y="2849547"/>
            <a:ext cx="1224181" cy="461665"/>
          </a:xfrm>
          <a:prstGeom prst="rect">
            <a:avLst/>
          </a:prstGeom>
        </p:spPr>
        <p:txBody>
          <a:bodyPr wrap="none">
            <a:spAutoFit/>
          </a:bodyPr>
          <a:lstStyle/>
          <a:p>
            <a:pPr defTabSz="914225"/>
            <a:r>
              <a:rPr lang="en-US" sz="2400" dirty="0"/>
              <a:t>Integral</a:t>
            </a:r>
            <a:endParaRPr lang="en-US" dirty="0"/>
          </a:p>
        </p:txBody>
      </p:sp>
      <p:sp>
        <p:nvSpPr>
          <p:cNvPr id="9" name="Rectangle 11"/>
          <p:cNvSpPr/>
          <p:nvPr/>
        </p:nvSpPr>
        <p:spPr>
          <a:xfrm>
            <a:off x="8791346" y="4458304"/>
            <a:ext cx="184705" cy="374793"/>
          </a:xfrm>
          <a:prstGeom prst="rect">
            <a:avLst/>
          </a:prstGeom>
        </p:spPr>
        <p:txBody>
          <a:bodyPr wrap="none">
            <a:spAutoFit/>
          </a:bodyPr>
          <a:lstStyle/>
          <a:p>
            <a:pPr defTabSz="914225"/>
            <a:endParaRPr lang="en-US" dirty="0">
              <a:solidFill>
                <a:srgbClr val="404040"/>
              </a:solidFill>
            </a:endParaRPr>
          </a:p>
        </p:txBody>
      </p:sp>
      <p:pic>
        <p:nvPicPr>
          <p:cNvPr id="10" name="Picture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5" y="2202498"/>
            <a:ext cx="3915114" cy="261007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412036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t>
            </a:r>
            <a:r>
              <a:rPr lang="en-US" dirty="0" smtClean="0"/>
              <a:t>considerations</a:t>
            </a:r>
            <a:endParaRPr lang="en-US" dirty="0"/>
          </a:p>
        </p:txBody>
      </p:sp>
      <p:sp>
        <p:nvSpPr>
          <p:cNvPr id="2" name="Text Placeholder 1"/>
          <p:cNvSpPr>
            <a:spLocks noGrp="1"/>
          </p:cNvSpPr>
          <p:nvPr>
            <p:ph type="body" sz="quarter" idx="10"/>
          </p:nvPr>
        </p:nvSpPr>
        <p:spPr>
          <a:xfrm>
            <a:off x="4902883" y="1694304"/>
            <a:ext cx="7289117" cy="3382529"/>
          </a:xfrm>
        </p:spPr>
        <p:txBody>
          <a:bodyPr/>
          <a:lstStyle/>
          <a:p>
            <a:r>
              <a:rPr lang="en-US" dirty="0" smtClean="0"/>
              <a:t>Hardware</a:t>
            </a:r>
            <a:endParaRPr lang="en-US" dirty="0"/>
          </a:p>
          <a:p>
            <a:r>
              <a:rPr lang="en-US" dirty="0" smtClean="0">
                <a:solidFill>
                  <a:schemeClr val="bg1">
                    <a:lumMod val="75000"/>
                  </a:schemeClr>
                </a:solidFill>
              </a:rPr>
              <a:t>Adaptive Apps</a:t>
            </a:r>
            <a:endParaRPr lang="en-US" dirty="0">
              <a:solidFill>
                <a:schemeClr val="bg1">
                  <a:lumMod val="75000"/>
                </a:schemeClr>
              </a:solidFill>
            </a:endParaRPr>
          </a:p>
          <a:p>
            <a:r>
              <a:rPr lang="en-US" dirty="0" smtClean="0">
                <a:solidFill>
                  <a:schemeClr val="bg1">
                    <a:lumMod val="75000"/>
                  </a:schemeClr>
                </a:solidFill>
              </a:rPr>
              <a:t>Packaging</a:t>
            </a:r>
          </a:p>
          <a:p>
            <a:r>
              <a:rPr lang="en-US" dirty="0" smtClean="0">
                <a:solidFill>
                  <a:schemeClr val="bg1">
                    <a:lumMod val="75000"/>
                  </a:schemeClr>
                </a:solidFill>
              </a:rPr>
              <a:t>Scaling</a:t>
            </a:r>
            <a:endParaRPr lang="en-US" dirty="0">
              <a:solidFill>
                <a:schemeClr val="bg1">
                  <a:lumMod val="75000"/>
                </a:schemeClr>
              </a:solidFill>
            </a:endParaRPr>
          </a:p>
          <a:p>
            <a:r>
              <a:rPr lang="en-US" dirty="0" smtClean="0">
                <a:solidFill>
                  <a:schemeClr val="bg1">
                    <a:lumMod val="75000"/>
                  </a:schemeClr>
                </a:solidFill>
              </a:rPr>
              <a:t>Multi-screen</a:t>
            </a:r>
            <a:endParaRPr lang="en-US" dirty="0">
              <a:solidFill>
                <a:schemeClr val="bg1">
                  <a:lumMod val="75000"/>
                </a:schemeClr>
              </a:solidFill>
            </a:endParaRPr>
          </a:p>
        </p:txBody>
      </p:sp>
      <p:sp>
        <p:nvSpPr>
          <p:cNvPr id="6" name="Right Brace 2"/>
          <p:cNvSpPr/>
          <p:nvPr/>
        </p:nvSpPr>
        <p:spPr>
          <a:xfrm>
            <a:off x="8338457" y="2420244"/>
            <a:ext cx="452888" cy="1335327"/>
          </a:xfrm>
          <a:prstGeom prst="rightBrace">
            <a:avLst>
              <a:gd name="adj1" fmla="val 4375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dirty="0">
              <a:solidFill>
                <a:srgbClr val="404040"/>
              </a:solidFill>
            </a:endParaRPr>
          </a:p>
        </p:txBody>
      </p:sp>
      <p:sp>
        <p:nvSpPr>
          <p:cNvPr id="8" name="Rectangle 10"/>
          <p:cNvSpPr/>
          <p:nvPr/>
        </p:nvSpPr>
        <p:spPr>
          <a:xfrm>
            <a:off x="8791345" y="2849547"/>
            <a:ext cx="1224181" cy="461665"/>
          </a:xfrm>
          <a:prstGeom prst="rect">
            <a:avLst/>
          </a:prstGeom>
        </p:spPr>
        <p:txBody>
          <a:bodyPr wrap="none">
            <a:spAutoFit/>
          </a:bodyPr>
          <a:lstStyle/>
          <a:p>
            <a:pPr defTabSz="914225"/>
            <a:r>
              <a:rPr lang="en-US" sz="2400" dirty="0"/>
              <a:t>Integral</a:t>
            </a:r>
            <a:endParaRPr lang="en-US" dirty="0"/>
          </a:p>
        </p:txBody>
      </p:sp>
      <p:sp>
        <p:nvSpPr>
          <p:cNvPr id="9" name="Rectangle 11"/>
          <p:cNvSpPr/>
          <p:nvPr/>
        </p:nvSpPr>
        <p:spPr>
          <a:xfrm>
            <a:off x="8791346" y="4458304"/>
            <a:ext cx="184705" cy="374793"/>
          </a:xfrm>
          <a:prstGeom prst="rect">
            <a:avLst/>
          </a:prstGeom>
        </p:spPr>
        <p:txBody>
          <a:bodyPr wrap="none">
            <a:spAutoFit/>
          </a:bodyPr>
          <a:lstStyle/>
          <a:p>
            <a:pPr defTabSz="914225"/>
            <a:endParaRPr lang="en-US" dirty="0">
              <a:solidFill>
                <a:srgbClr val="404040"/>
              </a:solidFill>
            </a:endParaRPr>
          </a:p>
        </p:txBody>
      </p:sp>
      <p:pic>
        <p:nvPicPr>
          <p:cNvPr id="10" name="Picture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5" y="2202498"/>
            <a:ext cx="3915114" cy="261007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2897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704" y="-33026"/>
            <a:ext cx="12412391" cy="6981968"/>
          </a:xfrm>
          <a:prstGeom prst="rect">
            <a:avLst/>
          </a:prstGeom>
        </p:spPr>
      </p:pic>
      <p:sp>
        <p:nvSpPr>
          <p:cNvPr id="24" name="Title 23"/>
          <p:cNvSpPr>
            <a:spLocks noGrp="1"/>
          </p:cNvSpPr>
          <p:nvPr>
            <p:ph type="title"/>
          </p:nvPr>
        </p:nvSpPr>
        <p:spPr/>
        <p:txBody>
          <a:bodyPr>
            <a:normAutofit/>
          </a:bodyPr>
          <a:lstStyle/>
          <a:p>
            <a:r>
              <a:rPr lang="en-US" dirty="0" smtClean="0"/>
              <a:t>Wired </a:t>
            </a:r>
            <a:r>
              <a:rPr lang="en-US" dirty="0"/>
              <a:t>d</a:t>
            </a:r>
            <a:r>
              <a:rPr lang="en-US" dirty="0" smtClean="0"/>
              <a:t>ock</a:t>
            </a:r>
            <a:endParaRPr lang="en-US" dirty="0"/>
          </a:p>
        </p:txBody>
      </p:sp>
      <p:sp>
        <p:nvSpPr>
          <p:cNvPr id="2" name="Text Placeholder 1"/>
          <p:cNvSpPr>
            <a:spLocks noGrp="1"/>
          </p:cNvSpPr>
          <p:nvPr>
            <p:ph type="body" sz="quarter" idx="10"/>
          </p:nvPr>
        </p:nvSpPr>
        <p:spPr/>
        <p:txBody>
          <a:bodyPr/>
          <a:lstStyle/>
          <a:p>
            <a:endParaRPr lang="en-GB"/>
          </a:p>
        </p:txBody>
      </p:sp>
      <p:sp>
        <p:nvSpPr>
          <p:cNvPr id="5" name="Title 23"/>
          <p:cNvSpPr txBox="1">
            <a:spLocks/>
          </p:cNvSpPr>
          <p:nvPr/>
        </p:nvSpPr>
        <p:spPr>
          <a:xfrm>
            <a:off x="262808" y="282704"/>
            <a:ext cx="11654187" cy="899537"/>
          </a:xfrm>
          <a:prstGeom prst="rect">
            <a:avLst/>
          </a:prstGeom>
        </p:spPr>
        <p:txBody>
          <a:bodyPr vert="horz" wrap="square" lIns="146284" tIns="91427" rIns="146284" bIns="91427"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4">
                <a:gradFill>
                  <a:gsLst>
                    <a:gs pos="1250">
                      <a:srgbClr val="404040"/>
                    </a:gs>
                    <a:gs pos="100000">
                      <a:srgbClr val="404040"/>
                    </a:gs>
                  </a:gsLst>
                  <a:lin ang="5400000" scaled="0"/>
                </a:gradFill>
              </a:rPr>
              <a:t>Wireless dock</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704" y="-14026"/>
            <a:ext cx="12412391" cy="6981970"/>
          </a:xfrm>
          <a:prstGeom prst="rect">
            <a:avLst/>
          </a:prstGeom>
        </p:spPr>
      </p:pic>
    </p:spTree>
    <p:extLst>
      <p:ext uri="{BB962C8B-B14F-4D97-AF65-F5344CB8AC3E}">
        <p14:creationId xmlns:p14="http://schemas.microsoft.com/office/powerpoint/2010/main" val="333729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smtClean="0"/>
              <a:t>Wireless dongle</a:t>
            </a:r>
            <a:endParaRPr lang="en-US" dirty="0"/>
          </a:p>
        </p:txBody>
      </p:sp>
      <p:sp>
        <p:nvSpPr>
          <p:cNvPr id="2" name="Text Placeholder 1"/>
          <p:cNvSpPr>
            <a:spLocks noGrp="1"/>
          </p:cNvSpPr>
          <p:nvPr>
            <p:ph type="body" sz="quarter" idx="10"/>
          </p:nvPr>
        </p:nvSpPr>
        <p:spPr/>
        <p:txBody>
          <a:bodyPr/>
          <a:lstStyle/>
          <a:p>
            <a:endParaRPr lang="en-GB"/>
          </a:p>
        </p:txBody>
      </p:sp>
      <p:grpSp>
        <p:nvGrpSpPr>
          <p:cNvPr id="3" name="Group 2"/>
          <p:cNvGrpSpPr/>
          <p:nvPr/>
        </p:nvGrpSpPr>
        <p:grpSpPr>
          <a:xfrm>
            <a:off x="1617801" y="1207079"/>
            <a:ext cx="8956401" cy="5252484"/>
            <a:chOff x="1600601" y="755658"/>
            <a:chExt cx="8957671" cy="525322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4253" t="26422" r="56551" b="27438"/>
            <a:stretch/>
          </p:blipFill>
          <p:spPr>
            <a:xfrm>
              <a:off x="1600601" y="1975103"/>
              <a:ext cx="1983847" cy="268224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415"/>
            <a:stretch/>
          </p:blipFill>
          <p:spPr>
            <a:xfrm>
              <a:off x="3779520" y="755658"/>
              <a:ext cx="6778752" cy="5253229"/>
            </a:xfrm>
            <a:prstGeom prst="rect">
              <a:avLst/>
            </a:prstGeom>
          </p:spPr>
        </p:pic>
      </p:grpSp>
    </p:spTree>
    <p:extLst>
      <p:ext uri="{BB962C8B-B14F-4D97-AF65-F5344CB8AC3E}">
        <p14:creationId xmlns:p14="http://schemas.microsoft.com/office/powerpoint/2010/main" val="391091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0586UpdateTemplate" id="{32B6E392-53B9-414B-AC80-EE9983752B6C}" vid="{B905524E-E4D5-4A62-83C3-FD8E81B6D319}"/>
    </a:ext>
  </a:extLst>
</a:theme>
</file>

<file path=ppt/theme/theme2.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0586UpdateTemplate" id="{32B6E392-53B9-414B-AC80-EE9983752B6C}" vid="{491B22EF-08C3-43C5-9D6E-17B0F3A40167}"/>
    </a:ext>
  </a:extLst>
</a:theme>
</file>

<file path=ppt/theme/theme3.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WTM" id="{380DDE8E-82EC-4A1C-B657-725DF353AEA7}" vid="{9F35F2F4-C244-484B-B132-83CD272086C5}"/>
    </a:ext>
  </a:extLst>
</a:theme>
</file>

<file path=ppt/theme/theme5.xml><?xml version="1.0" encoding="utf-8"?>
<a:theme xmlns:a="http://schemas.openxmlformats.org/drawingml/2006/main" name="2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10586UpdateTemplate</Template>
  <TotalTime>1141</TotalTime>
  <Words>3337</Words>
  <Application>Microsoft Office PowerPoint</Application>
  <PresentationFormat>Widescreen</PresentationFormat>
  <Paragraphs>474</Paragraphs>
  <Slides>44</Slides>
  <Notes>43</Notes>
  <HiddenSlides>2</HiddenSlides>
  <MMClips>1</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44</vt:i4>
      </vt:variant>
    </vt:vector>
  </HeadingPairs>
  <TitlesOfParts>
    <vt:vector size="60" baseType="lpstr">
      <vt:lpstr>Arial</vt:lpstr>
      <vt:lpstr>Avenir LT Pro 45 Book</vt:lpstr>
      <vt:lpstr>Calibri</vt:lpstr>
      <vt:lpstr>Consolas</vt:lpstr>
      <vt:lpstr>ＭＳ Ｐゴシック</vt:lpstr>
      <vt:lpstr>Segoe UI</vt:lpstr>
      <vt:lpstr>Segoe UI Light</vt:lpstr>
      <vt:lpstr>Segoe UI Semilight</vt:lpstr>
      <vt:lpstr>Times New Roman</vt:lpstr>
      <vt:lpstr>Wingdings</vt:lpstr>
      <vt:lpstr>1_BUILD CHARCOAL BACKGROUND</vt:lpstr>
      <vt:lpstr>BUILD WHITE TEMPLATE</vt:lpstr>
      <vt:lpstr>1_BUILD WHITE TEMPLATE</vt:lpstr>
      <vt:lpstr>1_5-30629_Build_Template_WHITE</vt:lpstr>
      <vt:lpstr>2_BUILD WHITE TEMPLATE</vt:lpstr>
      <vt:lpstr>Image</vt:lpstr>
      <vt:lpstr>Building Apps for Continuum  Developer’s Guide to Windows 10  Build 10586 SDK Update</vt:lpstr>
      <vt:lpstr>Introducing Continuum </vt:lpstr>
      <vt:lpstr>Continuum</vt:lpstr>
      <vt:lpstr>PowerPoint Presentation</vt:lpstr>
      <vt:lpstr>Demo:  Continuum</vt:lpstr>
      <vt:lpstr>Developer considerations</vt:lpstr>
      <vt:lpstr>Developer considerations</vt:lpstr>
      <vt:lpstr>Wired dock</vt:lpstr>
      <vt:lpstr>Wireless dongle</vt:lpstr>
      <vt:lpstr>Users will interact with your app on a big screen with keyboard and mouse.  </vt:lpstr>
      <vt:lpstr>Developer considerations</vt:lpstr>
      <vt:lpstr>How does Continuum affect UI design?</vt:lpstr>
      <vt:lpstr>Adaptive Triggers</vt:lpstr>
      <vt:lpstr>UserInteractionMode API</vt:lpstr>
      <vt:lpstr>Demo:  Adaptive UI with Continuum</vt:lpstr>
      <vt:lpstr>Refinement: Optimize for user input method</vt:lpstr>
      <vt:lpstr>Input intelligence built into standard controls</vt:lpstr>
      <vt:lpstr>If creating separate pages for different screens, switch on screen size, not device family</vt:lpstr>
      <vt:lpstr>Navigating to screen size-specific views</vt:lpstr>
      <vt:lpstr>Developer considerations</vt:lpstr>
      <vt:lpstr>If you build an adaptive Windows App, and make it available on Windows 10 Mobile , it will work on Continuum</vt:lpstr>
      <vt:lpstr>Opting out of the connected display</vt:lpstr>
      <vt:lpstr>Developer considerations</vt:lpstr>
      <vt:lpstr>Think about how your app scales  to the big screen</vt:lpstr>
      <vt:lpstr>PowerPoint Presentation</vt:lpstr>
      <vt:lpstr>PowerPoint Presentation</vt:lpstr>
      <vt:lpstr>PowerPoint Presentation</vt:lpstr>
      <vt:lpstr>PowerPoint Presentation</vt:lpstr>
      <vt:lpstr>How to add and reference scale resources</vt:lpstr>
      <vt:lpstr>PowerPoint Presentation</vt:lpstr>
      <vt:lpstr>PowerPoint Presentation</vt:lpstr>
      <vt:lpstr>PowerPoint Presentation</vt:lpstr>
      <vt:lpstr>PowerPoint Presentation</vt:lpstr>
      <vt:lpstr>Developer considerations</vt:lpstr>
      <vt:lpstr>Take advantage of the phone and big screen simultaneously</vt:lpstr>
      <vt:lpstr>Cast API</vt:lpstr>
      <vt:lpstr>ProjectionManager API</vt:lpstr>
      <vt:lpstr>PowerPoint Presentation</vt:lpstr>
      <vt:lpstr>PowerPoint Presentation</vt:lpstr>
      <vt:lpstr>PowerPoint Presentation</vt:lpstr>
      <vt:lpstr>PowerPoint Presentation</vt:lpstr>
      <vt:lpstr>PowerPoint Presentation</vt:lpstr>
      <vt:lpstr>Demo: Multi-screen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Apps for Continuum  Developer’s Guide to Windows 10  Version 1511 Update</dc:title>
  <dc:creator>Andy Wigley</dc:creator>
  <cp:lastModifiedBy>Andy Wigley</cp:lastModifiedBy>
  <cp:revision>33</cp:revision>
  <dcterms:created xsi:type="dcterms:W3CDTF">2015-12-07T15:40:57Z</dcterms:created>
  <dcterms:modified xsi:type="dcterms:W3CDTF">2015-12-11T00:51:05Z</dcterms:modified>
</cp:coreProperties>
</file>